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3" r:id="rId3"/>
  </p:sldMasterIdLst>
  <p:notesMasterIdLst>
    <p:notesMasterId r:id="rId41"/>
  </p:notesMasterIdLst>
  <p:handoutMasterIdLst>
    <p:handoutMasterId r:id="rId42"/>
  </p:handoutMasterIdLst>
  <p:sldIdLst>
    <p:sldId id="394" r:id="rId4"/>
    <p:sldId id="395" r:id="rId5"/>
    <p:sldId id="538" r:id="rId6"/>
    <p:sldId id="539" r:id="rId7"/>
    <p:sldId id="540" r:id="rId8"/>
    <p:sldId id="541" r:id="rId9"/>
    <p:sldId id="528" r:id="rId10"/>
    <p:sldId id="519" r:id="rId11"/>
    <p:sldId id="542" r:id="rId12"/>
    <p:sldId id="543" r:id="rId13"/>
    <p:sldId id="506" r:id="rId14"/>
    <p:sldId id="493" r:id="rId15"/>
    <p:sldId id="507" r:id="rId16"/>
    <p:sldId id="518" r:id="rId17"/>
    <p:sldId id="520" r:id="rId18"/>
    <p:sldId id="521" r:id="rId19"/>
    <p:sldId id="522" r:id="rId20"/>
    <p:sldId id="523" r:id="rId21"/>
    <p:sldId id="524" r:id="rId22"/>
    <p:sldId id="525" r:id="rId23"/>
    <p:sldId id="526" r:id="rId24"/>
    <p:sldId id="527" r:id="rId25"/>
    <p:sldId id="494" r:id="rId26"/>
    <p:sldId id="504" r:id="rId27"/>
    <p:sldId id="505" r:id="rId28"/>
    <p:sldId id="534" r:id="rId29"/>
    <p:sldId id="529" r:id="rId30"/>
    <p:sldId id="530" r:id="rId31"/>
    <p:sldId id="497" r:id="rId32"/>
    <p:sldId id="498" r:id="rId33"/>
    <p:sldId id="500" r:id="rId34"/>
    <p:sldId id="502" r:id="rId35"/>
    <p:sldId id="503" r:id="rId36"/>
    <p:sldId id="535" r:id="rId37"/>
    <p:sldId id="488" r:id="rId38"/>
    <p:sldId id="442" r:id="rId39"/>
    <p:sldId id="393" r:id="rId4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C9E"/>
    <a:srgbClr val="FBEEDC"/>
    <a:srgbClr val="FBEEC9"/>
    <a:srgbClr val="603A14"/>
    <a:srgbClr val="E85C0E"/>
    <a:srgbClr val="BAB398"/>
    <a:srgbClr val="ADA485"/>
    <a:srgbClr val="C6C0AA"/>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4" autoAdjust="0"/>
    <p:restoredTop sz="94595" autoAdjust="0"/>
  </p:normalViewPr>
  <p:slideViewPr>
    <p:cSldViewPr>
      <p:cViewPr varScale="1">
        <p:scale>
          <a:sx n="107" d="100"/>
          <a:sy n="107" d="100"/>
        </p:scale>
        <p:origin x="702" y="10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16-Oct-16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16-Oct-16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ata_(compu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Data_(compu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Data_(compu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5540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sz="1600" b="0" i="0" kern="1200" dirty="0" smtClean="0">
                <a:solidFill>
                  <a:schemeClr val="tx1"/>
                </a:solidFill>
                <a:effectLst/>
                <a:latin typeface="+mn-lt"/>
                <a:ea typeface="+mn-ea"/>
                <a:cs typeface="+mn-cs"/>
              </a:rPr>
              <a:t>A </a:t>
            </a:r>
            <a:r>
              <a:rPr lang="en-US" sz="1600" b="1" i="0" kern="1200" dirty="0" smtClean="0">
                <a:solidFill>
                  <a:schemeClr val="tx1"/>
                </a:solidFill>
                <a:effectLst/>
                <a:latin typeface="+mn-lt"/>
                <a:ea typeface="+mn-ea"/>
                <a:cs typeface="+mn-cs"/>
              </a:rPr>
              <a:t>database</a:t>
            </a:r>
            <a:r>
              <a:rPr lang="en-US" sz="1600" b="0" i="0" kern="1200" dirty="0" smtClean="0">
                <a:solidFill>
                  <a:schemeClr val="tx1"/>
                </a:solidFill>
                <a:effectLst/>
                <a:latin typeface="+mn-lt"/>
                <a:ea typeface="+mn-ea"/>
                <a:cs typeface="+mn-cs"/>
              </a:rPr>
              <a:t> is an organized collection of </a:t>
            </a:r>
            <a:r>
              <a:rPr lang="en-US" sz="1600" b="0" i="0" u="sng" kern="1200" dirty="0" smtClean="0">
                <a:solidFill>
                  <a:schemeClr val="tx1"/>
                </a:solidFill>
                <a:effectLst/>
                <a:latin typeface="+mn-lt"/>
                <a:ea typeface="+mn-ea"/>
                <a:cs typeface="+mn-cs"/>
                <a:hlinkClick r:id="rId3" tooltip="Data (computing)"/>
              </a:rPr>
              <a:t>data</a:t>
            </a:r>
            <a:endParaRPr lang="bg-BG" dirty="0"/>
          </a:p>
        </p:txBody>
      </p:sp>
    </p:spTree>
    <p:extLst>
      <p:ext uri="{BB962C8B-B14F-4D97-AF65-F5344CB8AC3E}">
        <p14:creationId xmlns:p14="http://schemas.microsoft.com/office/powerpoint/2010/main" val="421188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sz="1600" b="0" i="0" kern="1200" dirty="0" smtClean="0">
                <a:solidFill>
                  <a:schemeClr val="tx1"/>
                </a:solidFill>
                <a:effectLst/>
                <a:latin typeface="+mn-lt"/>
                <a:ea typeface="+mn-ea"/>
                <a:cs typeface="+mn-cs"/>
              </a:rPr>
              <a:t>A </a:t>
            </a:r>
            <a:r>
              <a:rPr lang="en-US" sz="1600" b="1" i="0" kern="1200" dirty="0" smtClean="0">
                <a:solidFill>
                  <a:schemeClr val="tx1"/>
                </a:solidFill>
                <a:effectLst/>
                <a:latin typeface="+mn-lt"/>
                <a:ea typeface="+mn-ea"/>
                <a:cs typeface="+mn-cs"/>
              </a:rPr>
              <a:t>database</a:t>
            </a:r>
            <a:r>
              <a:rPr lang="en-US" sz="1600" b="0" i="0" kern="1200" dirty="0" smtClean="0">
                <a:solidFill>
                  <a:schemeClr val="tx1"/>
                </a:solidFill>
                <a:effectLst/>
                <a:latin typeface="+mn-lt"/>
                <a:ea typeface="+mn-ea"/>
                <a:cs typeface="+mn-cs"/>
              </a:rPr>
              <a:t> is an organized collection of </a:t>
            </a:r>
            <a:r>
              <a:rPr lang="en-US" sz="1600" b="0" i="0" u="sng" kern="1200" dirty="0" smtClean="0">
                <a:solidFill>
                  <a:schemeClr val="tx1"/>
                </a:solidFill>
                <a:effectLst/>
                <a:latin typeface="+mn-lt"/>
                <a:ea typeface="+mn-ea"/>
                <a:cs typeface="+mn-cs"/>
                <a:hlinkClick r:id="rId3" tooltip="Data (computing)"/>
              </a:rPr>
              <a:t>data</a:t>
            </a:r>
            <a:endParaRPr lang="bg-BG" dirty="0"/>
          </a:p>
        </p:txBody>
      </p:sp>
    </p:spTree>
    <p:extLst>
      <p:ext uri="{BB962C8B-B14F-4D97-AF65-F5344CB8AC3E}">
        <p14:creationId xmlns:p14="http://schemas.microsoft.com/office/powerpoint/2010/main" val="1550321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sz="1600" b="0" i="0" kern="1200" dirty="0" smtClean="0">
                <a:solidFill>
                  <a:schemeClr val="tx1"/>
                </a:solidFill>
                <a:effectLst/>
                <a:latin typeface="+mn-lt"/>
                <a:ea typeface="+mn-ea"/>
                <a:cs typeface="+mn-cs"/>
              </a:rPr>
              <a:t>A </a:t>
            </a:r>
            <a:r>
              <a:rPr lang="en-US" sz="1600" b="1" i="0" kern="1200" dirty="0" smtClean="0">
                <a:solidFill>
                  <a:schemeClr val="tx1"/>
                </a:solidFill>
                <a:effectLst/>
                <a:latin typeface="+mn-lt"/>
                <a:ea typeface="+mn-ea"/>
                <a:cs typeface="+mn-cs"/>
              </a:rPr>
              <a:t>database</a:t>
            </a:r>
            <a:r>
              <a:rPr lang="en-US" sz="1600" b="0" i="0" kern="1200" dirty="0" smtClean="0">
                <a:solidFill>
                  <a:schemeClr val="tx1"/>
                </a:solidFill>
                <a:effectLst/>
                <a:latin typeface="+mn-lt"/>
                <a:ea typeface="+mn-ea"/>
                <a:cs typeface="+mn-cs"/>
              </a:rPr>
              <a:t> is an organized collection of </a:t>
            </a:r>
            <a:r>
              <a:rPr lang="en-US" sz="1600" b="0" i="0" u="sng" kern="1200" dirty="0" smtClean="0">
                <a:solidFill>
                  <a:schemeClr val="tx1"/>
                </a:solidFill>
                <a:effectLst/>
                <a:latin typeface="+mn-lt"/>
                <a:ea typeface="+mn-ea"/>
                <a:cs typeface="+mn-cs"/>
                <a:hlinkClick r:id="rId3" tooltip="Data (computing)"/>
              </a:rPr>
              <a:t>data</a:t>
            </a:r>
            <a:endParaRPr lang="bg-BG" dirty="0"/>
          </a:p>
        </p:txBody>
      </p:sp>
    </p:spTree>
    <p:extLst>
      <p:ext uri="{BB962C8B-B14F-4D97-AF65-F5344CB8AC3E}">
        <p14:creationId xmlns:p14="http://schemas.microsoft.com/office/powerpoint/2010/main" val="3183994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359435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556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16-Oct-16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276040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16-Oct-16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61788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81028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2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961394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16-Oct-16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16-Oct-16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20285204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oogle.bg/url?sa=t&amp;rct=j&amp;q=&amp;esrc=s&amp;source=web&amp;cd=4&amp;ved=0ahUKEwjj-tOZ_t7PAhVEvxQKHU-FDuAQFggrMAM&amp;url=https://sourceforge.net/projects/xampp/&amp;usg=AFQjCNHBdQUd98BAbpWi_uWwJSvKJueEVg&amp;sig2=AHEiDkFTtiYyY9thKLLsKQ&amp;cad=rj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oftuni.bg/courses/software-technologie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6.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Comparison_of_relational_database_management_systems" TargetMode="External"/><Relationship Id="rId3" Type="http://schemas.openxmlformats.org/officeDocument/2006/relationships/hyperlink" Target="http://searchoracle.techtarget.com/definition/E-F-Codd" TargetMode="External"/><Relationship Id="rId7" Type="http://schemas.openxmlformats.org/officeDocument/2006/relationships/hyperlink" Target="http://searchsqlserver.techtarget.com/definition/SQ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archsoa.techtarget.com/definition/table" TargetMode="External"/><Relationship Id="rId5" Type="http://schemas.openxmlformats.org/officeDocument/2006/relationships/hyperlink" Target="http://searchdatamanagement.techtarget.com/definition/data" TargetMode="External"/><Relationship Id="rId4" Type="http://schemas.openxmlformats.org/officeDocument/2006/relationships/hyperlink" Target="http://searchsqlserver.techtarget.com/definition/databa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hyperlink" Target="https://www.digitalocean.com/community/tutorials/how-to-install-mysql-on-ubuntu-14-0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685800"/>
            <a:ext cx="8125251" cy="1171552"/>
          </a:xfrm>
        </p:spPr>
        <p:txBody>
          <a:bodyPr>
            <a:normAutofit/>
          </a:bodyPr>
          <a:lstStyle/>
          <a:p>
            <a:r>
              <a:rPr lang="en-US" dirty="0" smtClean="0"/>
              <a:t>Relational Databases</a:t>
            </a:r>
            <a:endParaRPr lang="en-US" dirty="0"/>
          </a:p>
        </p:txBody>
      </p:sp>
      <p:sp>
        <p:nvSpPr>
          <p:cNvPr id="6" name="Subtitle 5"/>
          <p:cNvSpPr>
            <a:spLocks noGrp="1"/>
          </p:cNvSpPr>
          <p:nvPr>
            <p:ph type="subTitle" idx="1"/>
          </p:nvPr>
        </p:nvSpPr>
        <p:spPr>
          <a:xfrm>
            <a:off x="3351212" y="1924456"/>
            <a:ext cx="8125251" cy="1357116"/>
          </a:xfrm>
        </p:spPr>
        <p:txBody>
          <a:bodyPr>
            <a:normAutofit/>
          </a:bodyPr>
          <a:lstStyle/>
          <a:p>
            <a:r>
              <a:rPr lang="en-US" dirty="0"/>
              <a:t>Creating MySQL DB, SQL </a:t>
            </a:r>
            <a:r>
              <a:rPr lang="en-US" dirty="0" smtClean="0"/>
              <a:t>CRUD</a:t>
            </a:r>
            <a:endParaRPr lang="en-US" dirty="0"/>
          </a:p>
        </p:txBody>
      </p:sp>
      <p:sp>
        <p:nvSpPr>
          <p:cNvPr id="7" name="Text Placeholder 6"/>
          <p:cNvSpPr>
            <a:spLocks noGrp="1"/>
          </p:cNvSpPr>
          <p:nvPr>
            <p:ph type="body" sz="quarter" idx="10"/>
          </p:nvPr>
        </p:nvSpPr>
        <p:spPr>
          <a:xfrm>
            <a:off x="760412" y="4623238"/>
            <a:ext cx="3187613" cy="506796"/>
          </a:xfrm>
        </p:spPr>
        <p:txBody>
          <a:bodyPr/>
          <a:lstStyle/>
          <a:p>
            <a:r>
              <a:rPr lang="en-US" noProof="1"/>
              <a:t>Georgi </a:t>
            </a:r>
            <a:r>
              <a:rPr lang="en-US" noProof="1" smtClean="0"/>
              <a:t>Novakov</a:t>
            </a:r>
            <a:endParaRPr lang="en-US" noProof="1"/>
          </a:p>
        </p:txBody>
      </p:sp>
      <p:sp>
        <p:nvSpPr>
          <p:cNvPr id="8" name="Text Placeholder 7"/>
          <p:cNvSpPr>
            <a:spLocks noGrp="1"/>
          </p:cNvSpPr>
          <p:nvPr>
            <p:ph type="body" sz="quarter" idx="13"/>
          </p:nvPr>
        </p:nvSpPr>
        <p:spPr>
          <a:xfrm>
            <a:off x="760413" y="5074798"/>
            <a:ext cx="3187614" cy="444343"/>
          </a:xfrm>
        </p:spPr>
        <p:txBody>
          <a:bodyPr/>
          <a:lstStyle/>
          <a:p>
            <a:r>
              <a:rPr lang="en-US" dirty="0"/>
              <a:t>Develop Soft CEO</a:t>
            </a:r>
          </a:p>
        </p:txBody>
      </p:sp>
      <p:sp>
        <p:nvSpPr>
          <p:cNvPr id="11" name="Text Placeholder 10"/>
          <p:cNvSpPr>
            <a:spLocks noGrp="1"/>
          </p:cNvSpPr>
          <p:nvPr>
            <p:ph type="body" sz="quarter" idx="17"/>
          </p:nvPr>
        </p:nvSpPr>
        <p:spPr>
          <a:xfrm>
            <a:off x="769377" y="5819786"/>
            <a:ext cx="3187613" cy="382788"/>
          </a:xfrm>
        </p:spPr>
        <p:txBody>
          <a:bodyPr/>
          <a:lstStyle/>
          <a:p>
            <a:r>
              <a:rPr lang="en-US" sz="2000" dirty="0"/>
              <a:t>Software University</a:t>
            </a:r>
          </a:p>
        </p:txBody>
      </p:sp>
      <p:sp>
        <p:nvSpPr>
          <p:cNvPr id="12" name="Text Placeholder 11"/>
          <p:cNvSpPr>
            <a:spLocks noGrp="1"/>
          </p:cNvSpPr>
          <p:nvPr>
            <p:ph type="body" sz="quarter" idx="18"/>
          </p:nvPr>
        </p:nvSpPr>
        <p:spPr>
          <a:xfrm>
            <a:off x="740895" y="6141435"/>
            <a:ext cx="3187613" cy="351754"/>
          </a:xfrm>
        </p:spPr>
        <p:txBody>
          <a:bodyPr/>
          <a:lstStyle/>
          <a:p>
            <a:r>
              <a:rPr lang="en-US" sz="1800" dirty="0">
                <a:hlinkClick r:id="rId3"/>
              </a:rPr>
              <a:t>http://softuni.bg</a:t>
            </a:r>
            <a:endParaRPr lang="en-US" sz="1800" dirty="0"/>
          </a:p>
        </p:txBody>
      </p:sp>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033" t="-11972" r="-4044" b="1048"/>
          <a:stretch/>
        </p:blipFill>
        <p:spPr bwMode="auto">
          <a:xfrm>
            <a:off x="825157" y="1752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descr="http://softuni.bg" title="SoftUni Code Wizar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612880" y="3811842"/>
            <a:ext cx="2133598" cy="2341486"/>
          </a:xfrm>
          <a:prstGeom prst="rect">
            <a:avLst/>
          </a:prstGeom>
        </p:spPr>
      </p:pic>
      <p:sp>
        <p:nvSpPr>
          <p:cNvPr id="15" name="TextBox 14"/>
          <p:cNvSpPr txBox="1"/>
          <p:nvPr/>
        </p:nvSpPr>
        <p:spPr>
          <a:xfrm rot="576164">
            <a:off x="5227766" y="3832741"/>
            <a:ext cx="1119216" cy="409023"/>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MySQL</a:t>
            </a:r>
          </a:p>
        </p:txBody>
      </p:sp>
      <p:pic>
        <p:nvPicPr>
          <p:cNvPr id="16" name="Picture 4" descr="http://www.w3resource.com/mysql/mysql-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42" r="-3634"/>
          <a:stretch/>
        </p:blipFill>
        <p:spPr bwMode="auto">
          <a:xfrm>
            <a:off x="7085012" y="3885935"/>
            <a:ext cx="4275540" cy="2233346"/>
          </a:xfrm>
          <a:prstGeom prst="roundRect">
            <a:avLst>
              <a:gd name="adj" fmla="val 3171"/>
            </a:avLst>
          </a:prstGeom>
          <a:solidFill>
            <a:srgbClr val="FFFFFF"/>
          </a:solidFill>
          <a:extLst/>
        </p:spPr>
      </p:pic>
      <p:pic>
        <p:nvPicPr>
          <p:cNvPr id="17" name="Picture 2" descr="http://www.iconspedia.com/uploads/1913906277156034685.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157637">
            <a:off x="7895058" y="3328779"/>
            <a:ext cx="1890811" cy="1890811"/>
          </a:xfrm>
          <a:prstGeom prst="rect">
            <a:avLst/>
          </a:prstGeom>
          <a:noFill/>
        </p:spPr>
      </p:pic>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3" name="Content Placeholder 2"/>
          <p:cNvSpPr>
            <a:spLocks noGrp="1"/>
          </p:cNvSpPr>
          <p:nvPr>
            <p:ph idx="1"/>
          </p:nvPr>
        </p:nvSpPr>
        <p:spPr/>
        <p:txBody>
          <a:bodyPr>
            <a:normAutofit/>
          </a:bodyPr>
          <a:lstStyle/>
          <a:p>
            <a:pPr fontAlgn="base"/>
            <a:r>
              <a:rPr lang="en-US" sz="3200" b="1" dirty="0"/>
              <a:t> </a:t>
            </a:r>
            <a:r>
              <a:rPr lang="en-US" sz="3200" b="1" dirty="0" smtClean="0"/>
              <a:t>  </a:t>
            </a:r>
            <a:r>
              <a:rPr lang="en-US" sz="3200" u="sng" dirty="0" smtClean="0">
                <a:hlinkClick r:id="rId2"/>
              </a:rPr>
              <a:t>XAMPP</a:t>
            </a:r>
            <a:r>
              <a:rPr lang="en-US" sz="3200" u="sng" dirty="0" smtClean="0"/>
              <a:t> -</a:t>
            </a:r>
            <a:r>
              <a:rPr lang="en-US" sz="3200" dirty="0"/>
              <a:t>An easy to install Apache distribution containing MySQL, PHP, and Perl</a:t>
            </a:r>
          </a:p>
          <a:p>
            <a:pPr lvl="1"/>
            <a:r>
              <a:rPr lang="en-US" sz="1000" dirty="0" smtClean="0"/>
              <a:t>https</a:t>
            </a:r>
            <a:r>
              <a:rPr lang="en-US" sz="1000" dirty="0"/>
              <a:t>://www.google.bg/</a:t>
            </a:r>
            <a:r>
              <a:rPr lang="en-US" sz="1000" dirty="0" err="1"/>
              <a:t>search?q</a:t>
            </a:r>
            <a:r>
              <a:rPr lang="en-US" sz="1000" dirty="0"/>
              <a:t>=</a:t>
            </a:r>
            <a:r>
              <a:rPr lang="en-US" sz="1000" dirty="0" err="1"/>
              <a:t>XAMPP&amp;oq</a:t>
            </a:r>
            <a:r>
              <a:rPr lang="en-US" sz="1000" dirty="0"/>
              <a:t>=</a:t>
            </a:r>
            <a:r>
              <a:rPr lang="en-US" sz="1000" dirty="0" err="1"/>
              <a:t>XAMPP&amp;aqs</a:t>
            </a:r>
            <a:r>
              <a:rPr lang="en-US" sz="1000" dirty="0"/>
              <a:t>=chrome..69i57j0l5.164j0j7&amp;sourceid=</a:t>
            </a:r>
            <a:r>
              <a:rPr lang="en-US" sz="1000" dirty="0" err="1"/>
              <a:t>chrome&amp;ie</a:t>
            </a:r>
            <a:r>
              <a:rPr lang="en-US" sz="1000" dirty="0"/>
              <a:t>=UTF-8</a:t>
            </a:r>
          </a:p>
          <a:p>
            <a:pPr marL="377887" lvl="1" indent="0">
              <a:buNone/>
            </a:pPr>
            <a:endParaRPr lang="en-US" sz="1000" dirty="0" smtClean="0"/>
          </a:p>
          <a:p>
            <a:pPr lvl="1"/>
            <a:endParaRPr lang="en-US" dirty="0" smtClean="0"/>
          </a:p>
          <a:p>
            <a:pPr lvl="1"/>
            <a:endParaRPr lang="en-US" dirty="0"/>
          </a:p>
          <a:p>
            <a:pPr lvl="1"/>
            <a:endParaRPr lang="en-US" dirty="0"/>
          </a:p>
        </p:txBody>
      </p:sp>
      <p:sp>
        <p:nvSpPr>
          <p:cNvPr id="2" name="Title 1"/>
          <p:cNvSpPr>
            <a:spLocks noGrp="1"/>
          </p:cNvSpPr>
          <p:nvPr>
            <p:ph type="title"/>
          </p:nvPr>
        </p:nvSpPr>
        <p:spPr/>
        <p:txBody>
          <a:bodyPr/>
          <a:lstStyle/>
          <a:p>
            <a:r>
              <a:rPr lang="en-US" dirty="0" smtClean="0"/>
              <a:t>MySQL Installation – Windows</a:t>
            </a:r>
            <a:endParaRPr lang="bg-BG"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751012" y="2633740"/>
            <a:ext cx="7467600" cy="4096701"/>
          </a:xfrm>
          <a:prstGeom prst="rect">
            <a:avLst/>
          </a:prstGeom>
        </p:spPr>
      </p:pic>
    </p:spTree>
    <p:extLst>
      <p:ext uri="{BB962C8B-B14F-4D97-AF65-F5344CB8AC3E}">
        <p14:creationId xmlns:p14="http://schemas.microsoft.com/office/powerpoint/2010/main" val="730368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4" name="Title 3"/>
          <p:cNvSpPr>
            <a:spLocks noGrp="1"/>
          </p:cNvSpPr>
          <p:nvPr>
            <p:ph type="title"/>
          </p:nvPr>
        </p:nvSpPr>
        <p:spPr/>
        <p:txBody>
          <a:bodyPr/>
          <a:lstStyle/>
          <a:p>
            <a:r>
              <a:rPr lang="en-US" noProof="1"/>
              <a:t>phpMyAdmin</a:t>
            </a:r>
            <a:r>
              <a:rPr lang="bg-BG" noProof="1"/>
              <a:t> – </a:t>
            </a:r>
            <a:r>
              <a:rPr lang="en-US" noProof="1"/>
              <a:t>Web Based MySQL Admin</a:t>
            </a:r>
          </a:p>
        </p:txBody>
      </p:sp>
      <p:pic>
        <p:nvPicPr>
          <p:cNvPr id="6" name="Picture 5"/>
          <p:cNvPicPr>
            <a:picLocks noChangeAspect="1"/>
          </p:cNvPicPr>
          <p:nvPr/>
        </p:nvPicPr>
        <p:blipFill>
          <a:blip r:embed="rId2"/>
          <a:stretch>
            <a:fillRect/>
          </a:stretch>
        </p:blipFill>
        <p:spPr>
          <a:xfrm>
            <a:off x="1490769" y="1197342"/>
            <a:ext cx="9204110" cy="5279658"/>
          </a:xfrm>
          <a:prstGeom prst="rect">
            <a:avLst/>
          </a:prstGeom>
        </p:spPr>
      </p:pic>
    </p:spTree>
    <p:extLst>
      <p:ext uri="{BB962C8B-B14F-4D97-AF65-F5344CB8AC3E}">
        <p14:creationId xmlns:p14="http://schemas.microsoft.com/office/powerpoint/2010/main" val="4284317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p:txBody>
          <a:bodyPr/>
          <a:lstStyle/>
          <a:p>
            <a:r>
              <a:rPr lang="en-US"/>
              <a:t>MySQL Console Client</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236" y="2179800"/>
            <a:ext cx="7347176" cy="4253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Placeholder 5"/>
          <p:cNvSpPr txBox="1">
            <a:spLocks/>
          </p:cNvSpPr>
          <p:nvPr/>
        </p:nvSpPr>
        <p:spPr>
          <a:xfrm>
            <a:off x="2419236" y="1219200"/>
            <a:ext cx="7347176" cy="57629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mysql –u root -p</a:t>
            </a:r>
          </a:p>
        </p:txBody>
      </p:sp>
    </p:spTree>
    <p:extLst>
      <p:ext uri="{BB962C8B-B14F-4D97-AF65-F5344CB8AC3E}">
        <p14:creationId xmlns:p14="http://schemas.microsoft.com/office/powerpoint/2010/main" val="96526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lstStyle/>
          <a:p>
            <a:r>
              <a:rPr lang="en-US" dirty="0"/>
              <a:t>MySQL Workbench – Free Desktop Admin</a:t>
            </a:r>
          </a:p>
        </p:txBody>
      </p:sp>
      <p:pic>
        <p:nvPicPr>
          <p:cNvPr id="7" name="Picture 6"/>
          <p:cNvPicPr>
            <a:picLocks noChangeAspect="1"/>
          </p:cNvPicPr>
          <p:nvPr/>
        </p:nvPicPr>
        <p:blipFill>
          <a:blip r:embed="rId2"/>
          <a:stretch>
            <a:fillRect/>
          </a:stretch>
        </p:blipFill>
        <p:spPr>
          <a:xfrm>
            <a:off x="1217612" y="1143000"/>
            <a:ext cx="9753600" cy="5341772"/>
          </a:xfrm>
          <a:prstGeom prst="rect">
            <a:avLst/>
          </a:prstGeom>
        </p:spPr>
      </p:pic>
    </p:spTree>
    <p:extLst>
      <p:ext uri="{BB962C8B-B14F-4D97-AF65-F5344CB8AC3E}">
        <p14:creationId xmlns:p14="http://schemas.microsoft.com/office/powerpoint/2010/main" val="1750371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Databases</a:t>
            </a:r>
            <a:r>
              <a:rPr lang="en-US" dirty="0"/>
              <a:t> (DB </a:t>
            </a:r>
            <a:r>
              <a:rPr lang="en-US" dirty="0">
                <a:solidFill>
                  <a:schemeClr val="tx2">
                    <a:lumMod val="75000"/>
                  </a:schemeClr>
                </a:solidFill>
              </a:rPr>
              <a:t>schemas</a:t>
            </a:r>
            <a:r>
              <a:rPr lang="en-US" dirty="0"/>
              <a:t>)</a:t>
            </a:r>
          </a:p>
          <a:p>
            <a:pPr lvl="1"/>
            <a:r>
              <a:rPr lang="en-US" dirty="0"/>
              <a:t>Hold set of </a:t>
            </a:r>
            <a:r>
              <a:rPr lang="en-US" dirty="0">
                <a:solidFill>
                  <a:schemeClr val="tx2">
                    <a:lumMod val="75000"/>
                  </a:schemeClr>
                </a:solidFill>
              </a:rPr>
              <a:t>tables</a:t>
            </a:r>
            <a:r>
              <a:rPr lang="en-US" dirty="0"/>
              <a:t> with </a:t>
            </a:r>
            <a:r>
              <a:rPr lang="en-US" dirty="0">
                <a:solidFill>
                  <a:schemeClr val="tx2">
                    <a:lumMod val="75000"/>
                  </a:schemeClr>
                </a:solidFill>
              </a:rPr>
              <a:t>relationships</a:t>
            </a:r>
          </a:p>
          <a:p>
            <a:r>
              <a:rPr lang="en-US" dirty="0">
                <a:solidFill>
                  <a:schemeClr val="tx2">
                    <a:lumMod val="75000"/>
                  </a:schemeClr>
                </a:solidFill>
              </a:rPr>
              <a:t>Tables</a:t>
            </a:r>
            <a:r>
              <a:rPr lang="en-US" dirty="0"/>
              <a:t> hold</a:t>
            </a:r>
            <a:r>
              <a:rPr lang="bg-BG" dirty="0"/>
              <a:t> </a:t>
            </a:r>
            <a:r>
              <a:rPr lang="en-US" dirty="0"/>
              <a:t>data organized in </a:t>
            </a:r>
            <a:r>
              <a:rPr lang="en-US" dirty="0">
                <a:solidFill>
                  <a:schemeClr val="tx2">
                    <a:lumMod val="75000"/>
                  </a:schemeClr>
                </a:solidFill>
              </a:rPr>
              <a:t>rows</a:t>
            </a:r>
            <a:r>
              <a:rPr lang="en-US" dirty="0"/>
              <a:t> and </a:t>
            </a:r>
            <a:r>
              <a:rPr lang="en-US" dirty="0">
                <a:solidFill>
                  <a:schemeClr val="tx2">
                    <a:lumMod val="75000"/>
                  </a:schemeClr>
                </a:solidFill>
              </a:rPr>
              <a:t>columns</a:t>
            </a:r>
          </a:p>
        </p:txBody>
      </p:sp>
      <p:sp>
        <p:nvSpPr>
          <p:cNvPr id="4" name="Title 3"/>
          <p:cNvSpPr>
            <a:spLocks noGrp="1"/>
          </p:cNvSpPr>
          <p:nvPr>
            <p:ph type="title"/>
          </p:nvPr>
        </p:nvSpPr>
        <p:spPr/>
        <p:txBody>
          <a:bodyPr/>
          <a:lstStyle/>
          <a:p>
            <a:r>
              <a:rPr lang="en-US" dirty="0"/>
              <a:t>Databases and Tables</a:t>
            </a:r>
          </a:p>
        </p:txBody>
      </p:sp>
      <p:pic>
        <p:nvPicPr>
          <p:cNvPr id="5" name="Picture 4"/>
          <p:cNvPicPr>
            <a:picLocks noChangeAspect="1"/>
          </p:cNvPicPr>
          <p:nvPr/>
        </p:nvPicPr>
        <p:blipFill>
          <a:blip r:embed="rId2"/>
          <a:stretch>
            <a:fillRect/>
          </a:stretch>
        </p:blipFill>
        <p:spPr>
          <a:xfrm>
            <a:off x="1674812" y="3962400"/>
            <a:ext cx="8477250" cy="2438400"/>
          </a:xfrm>
          <a:prstGeom prst="rect">
            <a:avLst/>
          </a:prstGeom>
        </p:spPr>
      </p:pic>
      <p:sp>
        <p:nvSpPr>
          <p:cNvPr id="7" name="AutoShape 7"/>
          <p:cNvSpPr>
            <a:spLocks noChangeArrowheads="1"/>
          </p:cNvSpPr>
          <p:nvPr/>
        </p:nvSpPr>
        <p:spPr bwMode="auto">
          <a:xfrm>
            <a:off x="3808412" y="3200400"/>
            <a:ext cx="2526499" cy="610287"/>
          </a:xfrm>
          <a:prstGeom prst="wedgeRoundRectCallout">
            <a:avLst>
              <a:gd name="adj1" fmla="val -61938"/>
              <a:gd name="adj2" fmla="val 60601"/>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Table </a:t>
            </a: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column</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Rectangle 7"/>
          <p:cNvSpPr/>
          <p:nvPr/>
        </p:nvSpPr>
        <p:spPr>
          <a:xfrm>
            <a:off x="2461098" y="3996447"/>
            <a:ext cx="1702340" cy="2373549"/>
          </a:xfrm>
          <a:prstGeom prst="rect">
            <a:avLst/>
          </a:prstGeom>
          <a:solidFill>
            <a:schemeClr val="accent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 name="Rectangle 9"/>
          <p:cNvSpPr/>
          <p:nvPr/>
        </p:nvSpPr>
        <p:spPr>
          <a:xfrm>
            <a:off x="1702340" y="5181600"/>
            <a:ext cx="8420537" cy="457200"/>
          </a:xfrm>
          <a:prstGeom prst="rect">
            <a:avLst/>
          </a:prstGeom>
          <a:solidFill>
            <a:schemeClr val="accent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 name="AutoShape 7"/>
          <p:cNvSpPr>
            <a:spLocks noChangeArrowheads="1"/>
          </p:cNvSpPr>
          <p:nvPr/>
        </p:nvSpPr>
        <p:spPr bwMode="auto">
          <a:xfrm>
            <a:off x="10442023" y="4572000"/>
            <a:ext cx="1263250" cy="890084"/>
          </a:xfrm>
          <a:prstGeom prst="wedgeRoundRectCallout">
            <a:avLst>
              <a:gd name="adj1" fmla="val -85040"/>
              <a:gd name="adj2" fmla="val 43115"/>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Table</a:t>
            </a:r>
            <a:br>
              <a:rPr lang="en-US" sz="2800" noProof="1">
                <a:solidFill>
                  <a:srgbClr val="F7FFE7"/>
                </a:solidFill>
                <a:effectLst>
                  <a:outerShdw blurRad="38100" dist="38100" dir="2700000" algn="tl">
                    <a:srgbClr val="000000">
                      <a:alpha val="43137"/>
                    </a:srgbClr>
                  </a:outerShdw>
                </a:effectLst>
                <a:cs typeface="Consolas" pitchFamily="49" charset="0"/>
              </a:rPr>
            </a:b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row</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92957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a:t>Relationships</a:t>
            </a:r>
          </a:p>
        </p:txBody>
      </p:sp>
      <p:pic>
        <p:nvPicPr>
          <p:cNvPr id="6" name="Picture 5"/>
          <p:cNvPicPr>
            <a:picLocks noChangeAspect="1"/>
          </p:cNvPicPr>
          <p:nvPr/>
        </p:nvPicPr>
        <p:blipFill>
          <a:blip r:embed="rId2"/>
          <a:stretch>
            <a:fillRect/>
          </a:stretch>
        </p:blipFill>
        <p:spPr>
          <a:xfrm>
            <a:off x="1050833" y="4125400"/>
            <a:ext cx="7667864" cy="2351600"/>
          </a:xfrm>
          <a:prstGeom prst="rect">
            <a:avLst/>
          </a:prstGeom>
        </p:spPr>
      </p:pic>
      <p:pic>
        <p:nvPicPr>
          <p:cNvPr id="7" name="Picture 6"/>
          <p:cNvPicPr>
            <a:picLocks noChangeAspect="1"/>
          </p:cNvPicPr>
          <p:nvPr/>
        </p:nvPicPr>
        <p:blipFill>
          <a:blip r:embed="rId3"/>
          <a:stretch>
            <a:fillRect/>
          </a:stretch>
        </p:blipFill>
        <p:spPr>
          <a:xfrm>
            <a:off x="1045936" y="1651467"/>
            <a:ext cx="10458676" cy="1985592"/>
          </a:xfrm>
          <a:prstGeom prst="rect">
            <a:avLst/>
          </a:prstGeom>
        </p:spPr>
      </p:pic>
      <p:pic>
        <p:nvPicPr>
          <p:cNvPr id="46" name="Picture 45"/>
          <p:cNvPicPr>
            <a:picLocks noChangeAspect="1"/>
          </p:cNvPicPr>
          <p:nvPr/>
        </p:nvPicPr>
        <p:blipFill>
          <a:blip r:embed="rId4"/>
          <a:stretch>
            <a:fillRect/>
          </a:stretch>
        </p:blipFill>
        <p:spPr>
          <a:xfrm>
            <a:off x="328530" y="2078159"/>
            <a:ext cx="944962" cy="3476575"/>
          </a:xfrm>
          <a:prstGeom prst="rect">
            <a:avLst/>
          </a:prstGeom>
        </p:spPr>
      </p:pic>
      <p:sp>
        <p:nvSpPr>
          <p:cNvPr id="49" name="Rectangle 48"/>
          <p:cNvSpPr/>
          <p:nvPr/>
        </p:nvSpPr>
        <p:spPr>
          <a:xfrm>
            <a:off x="1074828" y="1690203"/>
            <a:ext cx="1057184" cy="1916598"/>
          </a:xfrm>
          <a:prstGeom prst="rect">
            <a:avLst/>
          </a:prstGeom>
          <a:solidFill>
            <a:schemeClr val="accent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8" name="AutoShape 7"/>
          <p:cNvSpPr>
            <a:spLocks noChangeArrowheads="1"/>
          </p:cNvSpPr>
          <p:nvPr/>
        </p:nvSpPr>
        <p:spPr bwMode="auto">
          <a:xfrm>
            <a:off x="2086292" y="924560"/>
            <a:ext cx="3200400" cy="604140"/>
          </a:xfrm>
          <a:prstGeom prst="wedgeRoundRectCallout">
            <a:avLst>
              <a:gd name="adj1" fmla="val -61780"/>
              <a:gd name="adj2" fmla="val 572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Primary key </a:t>
            </a:r>
            <a:r>
              <a:rPr lang="en-US" sz="2800" noProof="1">
                <a:solidFill>
                  <a:srgbClr val="F7FFE7"/>
                </a:solidFill>
                <a:effectLst>
                  <a:outerShdw blurRad="38100" dist="38100" dir="2700000" algn="tl">
                    <a:srgbClr val="000000">
                      <a:alpha val="43137"/>
                    </a:srgbClr>
                  </a:outerShdw>
                </a:effectLst>
                <a:cs typeface="Consolas" pitchFamily="49" charset="0"/>
              </a:rPr>
              <a:t>column</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50" name="Rectangle 49"/>
          <p:cNvSpPr/>
          <p:nvPr/>
        </p:nvSpPr>
        <p:spPr>
          <a:xfrm>
            <a:off x="3444834" y="4159082"/>
            <a:ext cx="1963778" cy="2282358"/>
          </a:xfrm>
          <a:prstGeom prst="rect">
            <a:avLst/>
          </a:prstGeom>
          <a:solidFill>
            <a:schemeClr val="accent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1" name="AutoShape 7"/>
          <p:cNvSpPr>
            <a:spLocks noChangeArrowheads="1"/>
          </p:cNvSpPr>
          <p:nvPr/>
        </p:nvSpPr>
        <p:spPr bwMode="auto">
          <a:xfrm>
            <a:off x="5340218" y="3413759"/>
            <a:ext cx="3268794" cy="604140"/>
          </a:xfrm>
          <a:prstGeom prst="wedgeRoundRectCallout">
            <a:avLst>
              <a:gd name="adj1" fmla="val -61873"/>
              <a:gd name="adj2" fmla="val 58919"/>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Foreign key </a:t>
            </a:r>
            <a:r>
              <a:rPr lang="en-US" sz="2800" noProof="1">
                <a:solidFill>
                  <a:srgbClr val="F7FFE7"/>
                </a:solidFill>
                <a:effectLst>
                  <a:outerShdw blurRad="38100" dist="38100" dir="2700000" algn="tl">
                    <a:srgbClr val="000000">
                      <a:alpha val="43137"/>
                    </a:srgbClr>
                  </a:outerShdw>
                </a:effectLst>
                <a:cs typeface="Consolas" pitchFamily="49" charset="0"/>
              </a:rPr>
              <a:t>column</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52" name="Rectangle 51"/>
          <p:cNvSpPr/>
          <p:nvPr/>
        </p:nvSpPr>
        <p:spPr>
          <a:xfrm>
            <a:off x="1074828" y="2062919"/>
            <a:ext cx="10395812" cy="457200"/>
          </a:xfrm>
          <a:prstGeom prst="rect">
            <a:avLst/>
          </a:prstGeom>
          <a:solidFill>
            <a:schemeClr val="accent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3" name="Rectangle 52"/>
          <p:cNvSpPr/>
          <p:nvPr/>
        </p:nvSpPr>
        <p:spPr>
          <a:xfrm>
            <a:off x="1074828" y="4553937"/>
            <a:ext cx="7611972" cy="444783"/>
          </a:xfrm>
          <a:prstGeom prst="rect">
            <a:avLst/>
          </a:prstGeom>
          <a:solidFill>
            <a:schemeClr val="accent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6" name="Rectangle 55"/>
          <p:cNvSpPr/>
          <p:nvPr/>
        </p:nvSpPr>
        <p:spPr>
          <a:xfrm>
            <a:off x="1074828" y="5303236"/>
            <a:ext cx="7611972" cy="444783"/>
          </a:xfrm>
          <a:prstGeom prst="rect">
            <a:avLst/>
          </a:prstGeom>
          <a:solidFill>
            <a:schemeClr val="accent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AutoShape 7"/>
          <p:cNvSpPr>
            <a:spLocks noChangeArrowheads="1"/>
          </p:cNvSpPr>
          <p:nvPr/>
        </p:nvSpPr>
        <p:spPr bwMode="auto">
          <a:xfrm>
            <a:off x="795428" y="3579160"/>
            <a:ext cx="4003584" cy="604140"/>
          </a:xfrm>
          <a:prstGeom prst="wedgeRoundRectCallout">
            <a:avLst>
              <a:gd name="adj1" fmla="val -58309"/>
              <a:gd name="adj2" fmla="val 40420"/>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Relationship </a:t>
            </a:r>
            <a:r>
              <a:rPr lang="en-US" sz="2800" noProof="1">
                <a:solidFill>
                  <a:srgbClr val="F7FFE7"/>
                </a:solidFill>
                <a:effectLst>
                  <a:outerShdw blurRad="38100" dist="38100" dir="2700000" algn="tl">
                    <a:srgbClr val="000000">
                      <a:alpha val="43137"/>
                    </a:srgbClr>
                  </a:outerShdw>
                </a:effectLst>
                <a:cs typeface="Consolas" pitchFamily="49" charset="0"/>
              </a:rPr>
              <a:t>(foreign key)</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411311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8" grpId="0" animBg="1"/>
      <p:bldP spid="48" grpId="1" animBg="1"/>
      <p:bldP spid="50" grpId="0" animBg="1"/>
      <p:bldP spid="50" grpId="1" animBg="1"/>
      <p:bldP spid="51" grpId="0" animBg="1"/>
      <p:bldP spid="51" grpId="1" animBg="1"/>
      <p:bldP spid="52" grpId="0" animBg="1"/>
      <p:bldP spid="53" grpId="0" animBg="1"/>
      <p:bldP spid="56"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a:xfrm>
            <a:off x="190413" y="1066800"/>
            <a:ext cx="11804822" cy="5570355"/>
          </a:xfrm>
        </p:spPr>
        <p:txBody>
          <a:bodyPr/>
          <a:lstStyle/>
          <a:p>
            <a:r>
              <a:rPr lang="en-US" dirty="0"/>
              <a:t>Database </a:t>
            </a:r>
            <a:r>
              <a:rPr lang="en-US" dirty="0">
                <a:solidFill>
                  <a:schemeClr val="tx2">
                    <a:lumMod val="75000"/>
                  </a:schemeClr>
                </a:solidFill>
              </a:rPr>
              <a:t>schema</a:t>
            </a:r>
            <a:r>
              <a:rPr lang="en-US" dirty="0"/>
              <a:t> defines the table structure and relationships</a:t>
            </a:r>
          </a:p>
        </p:txBody>
      </p:sp>
      <p:sp>
        <p:nvSpPr>
          <p:cNvPr id="4" name="Title 3"/>
          <p:cNvSpPr>
            <a:spLocks noGrp="1"/>
          </p:cNvSpPr>
          <p:nvPr>
            <p:ph type="title"/>
          </p:nvPr>
        </p:nvSpPr>
        <p:spPr/>
        <p:txBody>
          <a:bodyPr/>
          <a:lstStyle/>
          <a:p>
            <a:r>
              <a:rPr lang="en-US" dirty="0"/>
              <a:t>Database Schema</a:t>
            </a:r>
          </a:p>
        </p:txBody>
      </p:sp>
      <p:pic>
        <p:nvPicPr>
          <p:cNvPr id="5" name="Picture 4"/>
          <p:cNvPicPr>
            <a:picLocks noChangeAspect="1"/>
          </p:cNvPicPr>
          <p:nvPr/>
        </p:nvPicPr>
        <p:blipFill>
          <a:blip r:embed="rId2"/>
          <a:stretch>
            <a:fillRect/>
          </a:stretch>
        </p:blipFill>
        <p:spPr>
          <a:xfrm>
            <a:off x="1443302" y="1906076"/>
            <a:ext cx="9146910" cy="4494724"/>
          </a:xfrm>
          <a:prstGeom prst="roundRect">
            <a:avLst>
              <a:gd name="adj" fmla="val 1139"/>
            </a:avLst>
          </a:prstGeom>
        </p:spPr>
      </p:pic>
      <p:sp>
        <p:nvSpPr>
          <p:cNvPr id="6" name="AutoShape 7"/>
          <p:cNvSpPr>
            <a:spLocks noChangeArrowheads="1"/>
          </p:cNvSpPr>
          <p:nvPr/>
        </p:nvSpPr>
        <p:spPr bwMode="auto">
          <a:xfrm>
            <a:off x="760412" y="4810760"/>
            <a:ext cx="3017520" cy="1437640"/>
          </a:xfrm>
          <a:prstGeom prst="wedgeRoundRectCallout">
            <a:avLst>
              <a:gd name="adj1" fmla="val 66840"/>
              <a:gd name="adj2" fmla="val -26862"/>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Visualized as </a:t>
            </a:r>
            <a:r>
              <a:rPr lang="en-US" sz="2800" noProof="1">
                <a:solidFill>
                  <a:schemeClr val="tx2">
                    <a:lumMod val="75000"/>
                  </a:schemeClr>
                </a:solidFill>
                <a:effectLst>
                  <a:outerShdw blurRad="38100" dist="38100" dir="2700000" algn="tl">
                    <a:srgbClr val="000000">
                      <a:alpha val="43137"/>
                    </a:srgbClr>
                  </a:outerShdw>
                </a:effectLst>
                <a:cs typeface="Consolas" pitchFamily="49" charset="0"/>
              </a:rPr>
              <a:t>database diagram </a:t>
            </a:r>
            <a:r>
              <a:rPr lang="en-US" sz="2800" noProof="1">
                <a:solidFill>
                  <a:srgbClr val="F7FFE7"/>
                </a:solidFill>
                <a:effectLst>
                  <a:outerShdw blurRad="38100" dist="38100" dir="2700000" algn="tl">
                    <a:srgbClr val="000000">
                      <a:alpha val="43137"/>
                    </a:srgbClr>
                  </a:outerShdw>
                </a:effectLst>
                <a:cs typeface="Consolas" pitchFamily="49" charset="0"/>
              </a:rPr>
              <a:t>(E/R diagram)</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85179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p:cNvSpPr>
            <a:spLocks noGrp="1"/>
          </p:cNvSpPr>
          <p:nvPr>
            <p:ph type="title"/>
          </p:nvPr>
        </p:nvSpPr>
        <p:spPr/>
        <p:txBody>
          <a:bodyPr/>
          <a:lstStyle/>
          <a:p>
            <a:r>
              <a:rPr lang="en-US" dirty="0"/>
              <a:t>Create a Database in MySQL</a:t>
            </a:r>
          </a:p>
        </p:txBody>
      </p:sp>
      <p:pic>
        <p:nvPicPr>
          <p:cNvPr id="6" name="Picture 5"/>
          <p:cNvPicPr>
            <a:picLocks noChangeAspect="1"/>
          </p:cNvPicPr>
          <p:nvPr/>
        </p:nvPicPr>
        <p:blipFill>
          <a:blip r:embed="rId2"/>
          <a:stretch>
            <a:fillRect/>
          </a:stretch>
        </p:blipFill>
        <p:spPr>
          <a:xfrm>
            <a:off x="599535" y="1373969"/>
            <a:ext cx="3070034" cy="2895600"/>
          </a:xfrm>
          <a:prstGeom prst="rect">
            <a:avLst/>
          </a:prstGeom>
        </p:spPr>
      </p:pic>
      <p:pic>
        <p:nvPicPr>
          <p:cNvPr id="7" name="Picture 6"/>
          <p:cNvPicPr>
            <a:picLocks noChangeAspect="1"/>
          </p:cNvPicPr>
          <p:nvPr/>
        </p:nvPicPr>
        <p:blipFill>
          <a:blip r:embed="rId3"/>
          <a:stretch>
            <a:fillRect/>
          </a:stretch>
        </p:blipFill>
        <p:spPr>
          <a:xfrm>
            <a:off x="4219715" y="1139553"/>
            <a:ext cx="7407658" cy="3364432"/>
          </a:xfrm>
          <a:prstGeom prst="rect">
            <a:avLst/>
          </a:prstGeom>
        </p:spPr>
      </p:pic>
      <p:sp>
        <p:nvSpPr>
          <p:cNvPr id="8" name="Right Arrow 7"/>
          <p:cNvSpPr/>
          <p:nvPr/>
        </p:nvSpPr>
        <p:spPr>
          <a:xfrm>
            <a:off x="3793172" y="2707468"/>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AutoShape 7"/>
          <p:cNvSpPr>
            <a:spLocks noChangeArrowheads="1"/>
          </p:cNvSpPr>
          <p:nvPr/>
        </p:nvSpPr>
        <p:spPr bwMode="auto">
          <a:xfrm>
            <a:off x="7298372" y="3385649"/>
            <a:ext cx="2560320" cy="980440"/>
          </a:xfrm>
          <a:prstGeom prst="wedgeRoundRectCallout">
            <a:avLst>
              <a:gd name="adj1" fmla="val -62525"/>
              <a:gd name="adj2" fmla="val -58986"/>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Prefer </a:t>
            </a: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UTF-8</a:t>
            </a:r>
            <a:r>
              <a:rPr lang="en-US" sz="2800" noProof="1">
                <a:solidFill>
                  <a:srgbClr val="F7FFE7"/>
                </a:solidFill>
                <a:effectLst>
                  <a:outerShdw blurRad="38100" dist="38100" dir="2700000" algn="tl">
                    <a:srgbClr val="000000">
                      <a:alpha val="43137"/>
                    </a:srgbClr>
                  </a:outerShdw>
                </a:effectLst>
                <a:cs typeface="Consolas" pitchFamily="49" charset="0"/>
              </a:rPr>
              <a:t> based collation</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pic>
        <p:nvPicPr>
          <p:cNvPr id="11" name="Picture 10"/>
          <p:cNvPicPr>
            <a:picLocks noChangeAspect="1"/>
          </p:cNvPicPr>
          <p:nvPr/>
        </p:nvPicPr>
        <p:blipFill>
          <a:blip r:embed="rId4"/>
          <a:stretch>
            <a:fillRect/>
          </a:stretch>
        </p:blipFill>
        <p:spPr>
          <a:xfrm>
            <a:off x="1522412" y="4808069"/>
            <a:ext cx="8085521" cy="1745131"/>
          </a:xfrm>
          <a:prstGeom prst="rect">
            <a:avLst/>
          </a:prstGeom>
        </p:spPr>
      </p:pic>
      <p:sp>
        <p:nvSpPr>
          <p:cNvPr id="12" name="Bent-Up Arrow 11"/>
          <p:cNvSpPr/>
          <p:nvPr/>
        </p:nvSpPr>
        <p:spPr>
          <a:xfrm rot="16200000" flipH="1">
            <a:off x="9635172" y="4648200"/>
            <a:ext cx="914400" cy="762000"/>
          </a:xfrm>
          <a:prstGeom prst="bentUpArrow">
            <a:avLst>
              <a:gd name="adj1" fmla="val 19667"/>
              <a:gd name="adj2" fmla="val 24333"/>
              <a:gd name="adj3" fmla="val 30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36670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Create a Table in MySQL Database</a:t>
            </a:r>
          </a:p>
        </p:txBody>
      </p:sp>
      <p:pic>
        <p:nvPicPr>
          <p:cNvPr id="5" name="Picture 4"/>
          <p:cNvPicPr>
            <a:picLocks noChangeAspect="1"/>
          </p:cNvPicPr>
          <p:nvPr/>
        </p:nvPicPr>
        <p:blipFill>
          <a:blip r:embed="rId2"/>
          <a:stretch>
            <a:fillRect/>
          </a:stretch>
        </p:blipFill>
        <p:spPr>
          <a:xfrm>
            <a:off x="1903411" y="1117356"/>
            <a:ext cx="8382002" cy="5354202"/>
          </a:xfrm>
          <a:prstGeom prst="rect">
            <a:avLst/>
          </a:prstGeom>
        </p:spPr>
      </p:pic>
    </p:spTree>
    <p:extLst>
      <p:ext uri="{BB962C8B-B14F-4D97-AF65-F5344CB8AC3E}">
        <p14:creationId xmlns:p14="http://schemas.microsoft.com/office/powerpoint/2010/main" val="724178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p:txBody>
          <a:bodyPr/>
          <a:lstStyle/>
          <a:p>
            <a:r>
              <a:rPr lang="en-US" dirty="0"/>
              <a:t>Insert Data Rows in a Table</a:t>
            </a:r>
          </a:p>
        </p:txBody>
      </p:sp>
      <p:pic>
        <p:nvPicPr>
          <p:cNvPr id="5" name="Picture 4"/>
          <p:cNvPicPr>
            <a:picLocks noChangeAspect="1"/>
          </p:cNvPicPr>
          <p:nvPr/>
        </p:nvPicPr>
        <p:blipFill>
          <a:blip r:embed="rId2"/>
          <a:stretch>
            <a:fillRect/>
          </a:stretch>
        </p:blipFill>
        <p:spPr>
          <a:xfrm>
            <a:off x="1664707" y="1087120"/>
            <a:ext cx="8859410" cy="5438956"/>
          </a:xfrm>
          <a:prstGeom prst="rect">
            <a:avLst/>
          </a:prstGeom>
        </p:spPr>
      </p:pic>
    </p:spTree>
    <p:extLst>
      <p:ext uri="{BB962C8B-B14F-4D97-AF65-F5344CB8AC3E}">
        <p14:creationId xmlns:p14="http://schemas.microsoft.com/office/powerpoint/2010/main" val="226405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a:lnSpc>
                <a:spcPct val="110000"/>
              </a:lnSpc>
            </a:pPr>
            <a:r>
              <a:rPr lang="en-US" sz="3200" dirty="0" smtClean="0"/>
              <a:t>Databases Overview</a:t>
            </a:r>
          </a:p>
          <a:p>
            <a:pPr>
              <a:lnSpc>
                <a:spcPct val="110000"/>
              </a:lnSpc>
            </a:pPr>
            <a:r>
              <a:rPr lang="en-US" sz="3200" dirty="0" smtClean="0"/>
              <a:t>Relational Databases</a:t>
            </a:r>
          </a:p>
          <a:p>
            <a:pPr>
              <a:lnSpc>
                <a:spcPct val="110000"/>
              </a:lnSpc>
            </a:pPr>
            <a:r>
              <a:rPr lang="en-US" sz="3200" dirty="0" smtClean="0"/>
              <a:t>MySQL </a:t>
            </a:r>
            <a:r>
              <a:rPr lang="en-US" sz="3200" dirty="0"/>
              <a:t>Overview</a:t>
            </a:r>
          </a:p>
          <a:p>
            <a:pPr>
              <a:lnSpc>
                <a:spcPct val="110000"/>
              </a:lnSpc>
            </a:pPr>
            <a:r>
              <a:rPr lang="en-US" sz="3200" dirty="0"/>
              <a:t>Creating DB Tables</a:t>
            </a:r>
          </a:p>
          <a:p>
            <a:pPr>
              <a:lnSpc>
                <a:spcPct val="110000"/>
              </a:lnSpc>
            </a:pPr>
            <a:r>
              <a:rPr lang="en-US" sz="3200" dirty="0"/>
              <a:t>Introduction to </a:t>
            </a:r>
            <a:r>
              <a:rPr lang="en-US" sz="3200" dirty="0">
                <a:solidFill>
                  <a:schemeClr val="tx2">
                    <a:lumMod val="75000"/>
                  </a:schemeClr>
                </a:solidFill>
              </a:rPr>
              <a:t>SQL</a:t>
            </a:r>
            <a:endParaRPr lang="en-US" sz="3200" dirty="0"/>
          </a:p>
          <a:p>
            <a:pPr lvl="1">
              <a:lnSpc>
                <a:spcPct val="110000"/>
              </a:lnSpc>
            </a:pPr>
            <a:r>
              <a:rPr lang="en-US" sz="3000" b="1" dirty="0">
                <a:solidFill>
                  <a:schemeClr val="tx2">
                    <a:lumMod val="75000"/>
                  </a:schemeClr>
                </a:solidFill>
              </a:rPr>
              <a:t>SELECT</a:t>
            </a:r>
            <a:r>
              <a:rPr lang="en-US" sz="3000" dirty="0"/>
              <a:t>, </a:t>
            </a:r>
            <a:r>
              <a:rPr lang="en-US" sz="3000" b="1" dirty="0">
                <a:solidFill>
                  <a:schemeClr val="tx2">
                    <a:lumMod val="75000"/>
                  </a:schemeClr>
                </a:solidFill>
              </a:rPr>
              <a:t>WHERE</a:t>
            </a:r>
            <a:r>
              <a:rPr lang="en-US" sz="3000" dirty="0"/>
              <a:t>, </a:t>
            </a:r>
            <a:r>
              <a:rPr lang="en-US" sz="3000" b="1" dirty="0">
                <a:solidFill>
                  <a:schemeClr val="tx2">
                    <a:lumMod val="75000"/>
                  </a:schemeClr>
                </a:solidFill>
              </a:rPr>
              <a:t>JOIN</a:t>
            </a:r>
          </a:p>
          <a:p>
            <a:pPr lvl="1">
              <a:lnSpc>
                <a:spcPct val="110000"/>
              </a:lnSpc>
            </a:pPr>
            <a:r>
              <a:rPr lang="en-US" sz="3000" b="1" dirty="0">
                <a:solidFill>
                  <a:schemeClr val="tx2">
                    <a:lumMod val="75000"/>
                  </a:schemeClr>
                </a:solidFill>
              </a:rPr>
              <a:t>INSERT</a:t>
            </a:r>
            <a:r>
              <a:rPr lang="en-US" sz="3000" dirty="0"/>
              <a:t>, </a:t>
            </a:r>
            <a:r>
              <a:rPr lang="en-US" sz="3000" b="1" dirty="0">
                <a:solidFill>
                  <a:schemeClr val="tx2">
                    <a:lumMod val="75000"/>
                  </a:schemeClr>
                </a:solidFill>
              </a:rPr>
              <a:t>UPDATE</a:t>
            </a:r>
            <a:r>
              <a:rPr lang="en-US" sz="3000" dirty="0"/>
              <a:t>, </a:t>
            </a:r>
            <a:r>
              <a:rPr lang="en-US" sz="3000" b="1" dirty="0" smtClean="0">
                <a:solidFill>
                  <a:schemeClr val="tx2">
                    <a:lumMod val="75000"/>
                  </a:schemeClr>
                </a:solidFill>
              </a:rPr>
              <a:t>DELETE</a:t>
            </a:r>
            <a:endParaRPr lang="en-US" sz="3000" b="1" dirty="0">
              <a:solidFill>
                <a:schemeClr val="tx2">
                  <a:lumMod val="75000"/>
                </a:schemeClr>
              </a:solidFill>
            </a:endParaRP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7212" y="1594818"/>
            <a:ext cx="2180390" cy="21803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8234446" y="1828800"/>
            <a:ext cx="3164556" cy="4080466"/>
          </a:xfrm>
          <a:prstGeom prst="rect">
            <a:avLst/>
          </a:prstGeom>
        </p:spPr>
      </p:pic>
      <p:grpSp>
        <p:nvGrpSpPr>
          <p:cNvPr id="3" name="Group 2"/>
          <p:cNvGrpSpPr/>
          <p:nvPr/>
        </p:nvGrpSpPr>
        <p:grpSpPr>
          <a:xfrm>
            <a:off x="6058966" y="4433789"/>
            <a:ext cx="1890811" cy="1890811"/>
            <a:chOff x="6058966" y="4248283"/>
            <a:chExt cx="1890811" cy="1890811"/>
          </a:xfrm>
        </p:grpSpPr>
        <p:pic>
          <p:nvPicPr>
            <p:cNvPr id="9" name="Picture 2" descr="http://www.iconspedia.com/uploads/1913906277156034685.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157637">
              <a:off x="6058966" y="4248283"/>
              <a:ext cx="1890811" cy="1890811"/>
            </a:xfrm>
            <a:prstGeom prst="rect">
              <a:avLst/>
            </a:prstGeom>
            <a:noFill/>
          </p:spPr>
        </p:pic>
        <p:pic>
          <p:nvPicPr>
            <p:cNvPr id="11" name="Picture 10"/>
            <p:cNvPicPr>
              <a:picLocks noChangeAspect="1"/>
            </p:cNvPicPr>
            <p:nvPr/>
          </p:nvPicPr>
          <p:blipFill>
            <a:blip r:embed="rId6"/>
            <a:stretch>
              <a:fillRect/>
            </a:stretch>
          </p:blipFill>
          <p:spPr>
            <a:xfrm>
              <a:off x="6331617" y="4891399"/>
              <a:ext cx="1267684" cy="662932"/>
            </a:xfrm>
            <a:prstGeom prst="roundRect">
              <a:avLst>
                <a:gd name="adj" fmla="val 6417"/>
              </a:avLst>
            </a:prstGeom>
            <a:noFill/>
            <a:ln>
              <a:noFill/>
            </a:ln>
            <a:effectLst>
              <a:outerShdw blurRad="50800" dist="38100" dir="2700000" algn="tl" rotWithShape="0">
                <a:prstClr val="black">
                  <a:alpha val="40000"/>
                </a:prstClr>
              </a:outerShdw>
            </a:effectLst>
            <a:scene3d>
              <a:camera prst="perspectiveHeroicExtremeLeftFacing">
                <a:rot lat="150460" lon="1485593" rev="21345103"/>
              </a:camera>
              <a:lightRig rig="threePt" dir="t"/>
            </a:scene3d>
          </p:spPr>
        </p:pic>
      </p:grpSp>
    </p:spTree>
    <p:extLst>
      <p:ext uri="{BB962C8B-B14F-4D97-AF65-F5344CB8AC3E}">
        <p14:creationId xmlns:p14="http://schemas.microsoft.com/office/powerpoint/2010/main" val="13786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44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a:t>Create Related Table (with Relationship)</a:t>
            </a:r>
          </a:p>
        </p:txBody>
      </p:sp>
      <p:pic>
        <p:nvPicPr>
          <p:cNvPr id="7" name="Picture 6"/>
          <p:cNvPicPr>
            <a:picLocks noChangeAspect="1"/>
          </p:cNvPicPr>
          <p:nvPr/>
        </p:nvPicPr>
        <p:blipFill>
          <a:blip r:embed="rId2"/>
          <a:stretch>
            <a:fillRect/>
          </a:stretch>
        </p:blipFill>
        <p:spPr>
          <a:xfrm>
            <a:off x="531812" y="1321825"/>
            <a:ext cx="11125200" cy="5040876"/>
          </a:xfrm>
          <a:prstGeom prst="rect">
            <a:avLst/>
          </a:prstGeom>
        </p:spPr>
      </p:pic>
    </p:spTree>
    <p:extLst>
      <p:ext uri="{BB962C8B-B14F-4D97-AF65-F5344CB8AC3E}">
        <p14:creationId xmlns:p14="http://schemas.microsoft.com/office/powerpoint/2010/main" val="1087598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dirty="0"/>
              <a:t>Create Foreign Key Relationship</a:t>
            </a:r>
          </a:p>
        </p:txBody>
      </p:sp>
      <p:pic>
        <p:nvPicPr>
          <p:cNvPr id="6" name="Picture 5"/>
          <p:cNvPicPr>
            <a:picLocks noChangeAspect="1"/>
          </p:cNvPicPr>
          <p:nvPr/>
        </p:nvPicPr>
        <p:blipFill>
          <a:blip r:embed="rId2"/>
          <a:stretch>
            <a:fillRect/>
          </a:stretch>
        </p:blipFill>
        <p:spPr>
          <a:xfrm>
            <a:off x="529538" y="1317597"/>
            <a:ext cx="11129746" cy="5007003"/>
          </a:xfrm>
          <a:prstGeom prst="rect">
            <a:avLst/>
          </a:prstGeom>
        </p:spPr>
      </p:pic>
    </p:spTree>
    <p:extLst>
      <p:ext uri="{BB962C8B-B14F-4D97-AF65-F5344CB8AC3E}">
        <p14:creationId xmlns:p14="http://schemas.microsoft.com/office/powerpoint/2010/main" val="235179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Title 3"/>
          <p:cNvSpPr>
            <a:spLocks noGrp="1"/>
          </p:cNvSpPr>
          <p:nvPr>
            <p:ph type="title"/>
          </p:nvPr>
        </p:nvSpPr>
        <p:spPr/>
        <p:txBody>
          <a:bodyPr/>
          <a:lstStyle/>
          <a:p>
            <a:r>
              <a:rPr lang="en-US"/>
              <a:t>Insert Related </a:t>
            </a:r>
            <a:r>
              <a:rPr lang="en-US" dirty="0"/>
              <a:t>Rows in the </a:t>
            </a:r>
            <a:r>
              <a:rPr lang="en-US"/>
              <a:t>Second Table</a:t>
            </a:r>
            <a:endParaRPr lang="en-US" dirty="0"/>
          </a:p>
        </p:txBody>
      </p:sp>
      <p:pic>
        <p:nvPicPr>
          <p:cNvPr id="7" name="Picture 6"/>
          <p:cNvPicPr>
            <a:picLocks noChangeAspect="1"/>
          </p:cNvPicPr>
          <p:nvPr/>
        </p:nvPicPr>
        <p:blipFill>
          <a:blip r:embed="rId2"/>
          <a:stretch>
            <a:fillRect/>
          </a:stretch>
        </p:blipFill>
        <p:spPr>
          <a:xfrm>
            <a:off x="531812" y="1329780"/>
            <a:ext cx="11125200" cy="5019480"/>
          </a:xfrm>
          <a:prstGeom prst="rect">
            <a:avLst/>
          </a:prstGeom>
        </p:spPr>
      </p:pic>
    </p:spTree>
    <p:extLst>
      <p:ext uri="{BB962C8B-B14F-4D97-AF65-F5344CB8AC3E}">
        <p14:creationId xmlns:p14="http://schemas.microsoft.com/office/powerpoint/2010/main" val="542560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p:txBody>
          <a:bodyPr/>
          <a:lstStyle/>
          <a:p>
            <a:r>
              <a:rPr lang="en-US" dirty="0"/>
              <a:t>Blog Database in MySQL – DB Diagram</a:t>
            </a:r>
          </a:p>
        </p:txBody>
      </p:sp>
      <p:pic>
        <p:nvPicPr>
          <p:cNvPr id="9" name="Picture 8"/>
          <p:cNvPicPr>
            <a:picLocks noChangeAspect="1"/>
          </p:cNvPicPr>
          <p:nvPr/>
        </p:nvPicPr>
        <p:blipFill>
          <a:blip r:embed="rId2"/>
          <a:stretch>
            <a:fillRect/>
          </a:stretch>
        </p:blipFill>
        <p:spPr>
          <a:xfrm>
            <a:off x="1358260" y="1083773"/>
            <a:ext cx="9472304" cy="5393227"/>
          </a:xfrm>
          <a:prstGeom prst="rect">
            <a:avLst/>
          </a:prstGeom>
        </p:spPr>
      </p:pic>
    </p:spTree>
    <p:extLst>
      <p:ext uri="{BB962C8B-B14F-4D97-AF65-F5344CB8AC3E}">
        <p14:creationId xmlns:p14="http://schemas.microsoft.com/office/powerpoint/2010/main" val="4130734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190413" y="1066800"/>
            <a:ext cx="11804822" cy="5570355"/>
          </a:xfrm>
        </p:spPr>
        <p:txBody>
          <a:bodyPr/>
          <a:lstStyle/>
          <a:p>
            <a:r>
              <a:rPr lang="en-US" dirty="0"/>
              <a:t>Backup database as </a:t>
            </a:r>
            <a:r>
              <a:rPr lang="en-US" dirty="0">
                <a:solidFill>
                  <a:schemeClr val="tx2">
                    <a:lumMod val="75000"/>
                  </a:schemeClr>
                </a:solidFill>
              </a:rPr>
              <a:t>SQL script </a:t>
            </a:r>
            <a:r>
              <a:rPr lang="en-US" dirty="0"/>
              <a:t>using </a:t>
            </a:r>
            <a:r>
              <a:rPr lang="en-US" b="1" noProof="1">
                <a:solidFill>
                  <a:schemeClr val="tx2">
                    <a:lumMod val="75000"/>
                  </a:schemeClr>
                </a:solidFill>
              </a:rPr>
              <a:t>phpMyAdmin</a:t>
            </a:r>
          </a:p>
        </p:txBody>
      </p:sp>
      <p:sp>
        <p:nvSpPr>
          <p:cNvPr id="4" name="Title 3"/>
          <p:cNvSpPr>
            <a:spLocks noGrp="1"/>
          </p:cNvSpPr>
          <p:nvPr>
            <p:ph type="title"/>
          </p:nvPr>
        </p:nvSpPr>
        <p:spPr/>
        <p:txBody>
          <a:bodyPr/>
          <a:lstStyle/>
          <a:p>
            <a:r>
              <a:rPr lang="en-US" dirty="0"/>
              <a:t>Backup Database as SQL Script</a:t>
            </a:r>
          </a:p>
        </p:txBody>
      </p:sp>
      <p:pic>
        <p:nvPicPr>
          <p:cNvPr id="7" name="Picture 6"/>
          <p:cNvPicPr>
            <a:picLocks noChangeAspect="1"/>
          </p:cNvPicPr>
          <p:nvPr/>
        </p:nvPicPr>
        <p:blipFill>
          <a:blip r:embed="rId2"/>
          <a:stretch>
            <a:fillRect/>
          </a:stretch>
        </p:blipFill>
        <p:spPr>
          <a:xfrm>
            <a:off x="2143485" y="1905000"/>
            <a:ext cx="7901854" cy="4537442"/>
          </a:xfrm>
          <a:prstGeom prst="rect">
            <a:avLst/>
          </a:prstGeom>
        </p:spPr>
      </p:pic>
    </p:spTree>
    <p:extLst>
      <p:ext uri="{BB962C8B-B14F-4D97-AF65-F5344CB8AC3E}">
        <p14:creationId xmlns:p14="http://schemas.microsoft.com/office/powerpoint/2010/main" val="2002351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3" name="Content Placeholder 2"/>
          <p:cNvSpPr>
            <a:spLocks noGrp="1"/>
          </p:cNvSpPr>
          <p:nvPr>
            <p:ph idx="1"/>
          </p:nvPr>
        </p:nvSpPr>
        <p:spPr>
          <a:xfrm>
            <a:off x="190413" y="1066800"/>
            <a:ext cx="11804822" cy="5570355"/>
          </a:xfrm>
        </p:spPr>
        <p:txBody>
          <a:bodyPr/>
          <a:lstStyle/>
          <a:p>
            <a:r>
              <a:rPr lang="en-US" dirty="0"/>
              <a:t>Restore database from </a:t>
            </a:r>
            <a:r>
              <a:rPr lang="en-US" dirty="0">
                <a:solidFill>
                  <a:schemeClr val="tx2">
                    <a:lumMod val="75000"/>
                  </a:schemeClr>
                </a:solidFill>
              </a:rPr>
              <a:t>SQL script </a:t>
            </a:r>
            <a:r>
              <a:rPr lang="en-US" dirty="0"/>
              <a:t>using </a:t>
            </a:r>
            <a:r>
              <a:rPr lang="en-US" b="1" noProof="1">
                <a:solidFill>
                  <a:schemeClr val="tx2">
                    <a:lumMod val="75000"/>
                  </a:schemeClr>
                </a:solidFill>
              </a:rPr>
              <a:t>phpMyAdmin</a:t>
            </a:r>
            <a:endParaRPr lang="en-US" dirty="0"/>
          </a:p>
        </p:txBody>
      </p:sp>
      <p:sp>
        <p:nvSpPr>
          <p:cNvPr id="4" name="Title 3"/>
          <p:cNvSpPr>
            <a:spLocks noGrp="1"/>
          </p:cNvSpPr>
          <p:nvPr>
            <p:ph type="title"/>
          </p:nvPr>
        </p:nvSpPr>
        <p:spPr/>
        <p:txBody>
          <a:bodyPr/>
          <a:lstStyle/>
          <a:p>
            <a:r>
              <a:rPr lang="en-US" dirty="0"/>
              <a:t>Restore Database from SQL Script</a:t>
            </a:r>
          </a:p>
        </p:txBody>
      </p:sp>
      <p:pic>
        <p:nvPicPr>
          <p:cNvPr id="9" name="Picture 8"/>
          <p:cNvPicPr>
            <a:picLocks noChangeAspect="1"/>
          </p:cNvPicPr>
          <p:nvPr/>
        </p:nvPicPr>
        <p:blipFill>
          <a:blip r:embed="rId2"/>
          <a:stretch>
            <a:fillRect/>
          </a:stretch>
        </p:blipFill>
        <p:spPr>
          <a:xfrm>
            <a:off x="2284411" y="1871362"/>
            <a:ext cx="7620002" cy="4585318"/>
          </a:xfrm>
          <a:prstGeom prst="rect">
            <a:avLst/>
          </a:prstGeom>
        </p:spPr>
      </p:pic>
    </p:spTree>
    <p:extLst>
      <p:ext uri="{BB962C8B-B14F-4D97-AF65-F5344CB8AC3E}">
        <p14:creationId xmlns:p14="http://schemas.microsoft.com/office/powerpoint/2010/main" val="14138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94400"/>
            <a:ext cx="8938472" cy="820600"/>
          </a:xfrm>
        </p:spPr>
        <p:txBody>
          <a:bodyPr/>
          <a:lstStyle/>
          <a:p>
            <a:r>
              <a:rPr lang="en-US" dirty="0"/>
              <a:t>Creating Tables in MySQL</a:t>
            </a:r>
          </a:p>
        </p:txBody>
      </p:sp>
      <p:sp>
        <p:nvSpPr>
          <p:cNvPr id="6" name="Text Placeholder 5"/>
          <p:cNvSpPr>
            <a:spLocks noGrp="1"/>
          </p:cNvSpPr>
          <p:nvPr>
            <p:ph type="body" idx="1"/>
          </p:nvPr>
        </p:nvSpPr>
        <p:spPr>
          <a:xfrm>
            <a:off x="1446212" y="5788744"/>
            <a:ext cx="8938472" cy="688256"/>
          </a:xfrm>
        </p:spPr>
        <p:txBody>
          <a:bodyPr/>
          <a:lstStyle/>
          <a:p>
            <a:r>
              <a:rPr lang="en-US" dirty="0"/>
              <a:t>Live Exercise (Lab)</a:t>
            </a:r>
          </a:p>
        </p:txBody>
      </p:sp>
      <p:sp>
        <p:nvSpPr>
          <p:cNvPr id="10" name="Text Placeholder 5"/>
          <p:cNvSpPr txBox="1">
            <a:spLocks/>
          </p:cNvSpPr>
          <p:nvPr/>
        </p:nvSpPr>
        <p:spPr>
          <a:xfrm>
            <a:off x="684212" y="1256495"/>
            <a:ext cx="10820400" cy="33155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514350" lvl="1" indent="-514350">
              <a:lnSpc>
                <a:spcPct val="100000"/>
              </a:lnSpc>
              <a:spcAft>
                <a:spcPts val="0"/>
              </a:spcAft>
              <a:buClr>
                <a:srgbClr val="F2B254"/>
              </a:buClr>
              <a:buSzPct val="100000"/>
              <a:buFont typeface="+mj-lt"/>
              <a:buAutoNum type="arabicPeriod"/>
            </a:pPr>
            <a:r>
              <a:rPr lang="en-US" noProof="1">
                <a:solidFill>
                  <a:srgbClr val="FBEEDC"/>
                </a:solidFill>
                <a:effectLst>
                  <a:outerShdw blurRad="38100" dist="38100" dir="2700000" algn="tl">
                    <a:srgbClr val="000000">
                      <a:alpha val="43137"/>
                    </a:srgbClr>
                  </a:outerShdw>
                </a:effectLst>
                <a:cs typeface="Consolas" pitchFamily="49" charset="0"/>
              </a:rPr>
              <a:t>Create table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users</a:t>
            </a:r>
            <a:r>
              <a:rPr lang="en-US" noProof="1">
                <a:solidFill>
                  <a:srgbClr val="FBEEDC"/>
                </a:solidFill>
                <a:effectLst>
                  <a:outerShdw blurRad="38100" dist="38100" dir="2700000" algn="tl">
                    <a:srgbClr val="000000">
                      <a:alpha val="43137"/>
                    </a:srgbClr>
                  </a:outerShdw>
                </a:effectLst>
                <a:cs typeface="Consolas" pitchFamily="49" charset="0"/>
              </a:rPr>
              <a:t>(</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id</a:t>
            </a:r>
            <a:r>
              <a:rPr lang="en-US" noProof="1">
                <a:solidFill>
                  <a:srgbClr val="FBEEDC"/>
                </a:solidFill>
                <a:effectLst>
                  <a:outerShdw blurRad="38100" dist="38100" dir="2700000" algn="tl">
                    <a:srgbClr val="000000">
                      <a:alpha val="43137"/>
                    </a:srgbClr>
                  </a:outerShdw>
                </a:effectLst>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username</a:t>
            </a:r>
            <a:r>
              <a:rPr lang="en-US" noProof="1">
                <a:solidFill>
                  <a:srgbClr val="FBEEDC"/>
                </a:solidFill>
                <a:effectLst>
                  <a:outerShdw blurRad="38100" dist="38100" dir="2700000" algn="tl">
                    <a:srgbClr val="000000">
                      <a:alpha val="43137"/>
                    </a:srgbClr>
                  </a:outerShdw>
                </a:effectLst>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password_hash</a:t>
            </a:r>
            <a:r>
              <a:rPr lang="en-US" noProof="1">
                <a:solidFill>
                  <a:srgbClr val="FBEEDC"/>
                </a:solidFill>
                <a:effectLst>
                  <a:outerShdw blurRad="38100" dist="38100" dir="2700000" algn="tl">
                    <a:srgbClr val="000000">
                      <a:alpha val="43137"/>
                    </a:srgbClr>
                  </a:outerShdw>
                </a:effectLst>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full_name</a:t>
            </a:r>
            <a:r>
              <a:rPr lang="en-US" noProof="1">
                <a:solidFill>
                  <a:srgbClr val="FBEEDC"/>
                </a:solidFill>
                <a:effectLst>
                  <a:outerShdw blurRad="38100" dist="38100" dir="2700000" algn="tl">
                    <a:srgbClr val="000000">
                      <a:alpha val="43137"/>
                    </a:srgbClr>
                  </a:outerShdw>
                </a:effectLst>
                <a:cs typeface="Consolas" pitchFamily="49" charset="0"/>
              </a:rPr>
              <a:t>). Use a tool of your choice.</a:t>
            </a:r>
          </a:p>
          <a:p>
            <a:pPr marL="761947" lvl="2" indent="-457200">
              <a:lnSpc>
                <a:spcPct val="100000"/>
              </a:lnSpc>
              <a:spcAft>
                <a:spcPts val="0"/>
              </a:spcAft>
              <a:buClr>
                <a:srgbClr val="F2B254"/>
              </a:buClr>
              <a:buSzPct val="100000"/>
            </a:pPr>
            <a:r>
              <a:rPr lang="en-US" noProof="1">
                <a:solidFill>
                  <a:srgbClr val="FBEEDC"/>
                </a:solidFill>
                <a:effectLst>
                  <a:outerShdw blurRad="38100" dist="38100" dir="2700000" algn="tl">
                    <a:srgbClr val="000000">
                      <a:alpha val="43137"/>
                    </a:srgbClr>
                  </a:outerShdw>
                </a:effectLst>
                <a:cs typeface="Consolas" pitchFamily="49" charset="0"/>
              </a:rPr>
              <a:t>Insert some </a:t>
            </a:r>
            <a:r>
              <a:rPr lang="en-US" noProof="1">
                <a:solidFill>
                  <a:schemeClr val="tx2">
                    <a:lumMod val="75000"/>
                  </a:schemeClr>
                </a:solidFill>
                <a:effectLst>
                  <a:outerShdw blurRad="38100" dist="38100" dir="2700000" algn="tl">
                    <a:srgbClr val="000000">
                      <a:alpha val="43137"/>
                    </a:srgbClr>
                  </a:outerShdw>
                </a:effectLst>
                <a:cs typeface="Consolas" pitchFamily="49" charset="0"/>
              </a:rPr>
              <a:t>sample data </a:t>
            </a:r>
            <a:r>
              <a:rPr lang="en-US" noProof="1">
                <a:solidFill>
                  <a:srgbClr val="FBEEDC"/>
                </a:solidFill>
                <a:effectLst>
                  <a:outerShdw blurRad="38100" dist="38100" dir="2700000" algn="tl">
                    <a:srgbClr val="000000">
                      <a:alpha val="43137"/>
                    </a:srgbClr>
                  </a:outerShdw>
                </a:effectLst>
                <a:cs typeface="Consolas" pitchFamily="49" charset="0"/>
              </a:rPr>
              <a:t>in the table.</a:t>
            </a:r>
          </a:p>
          <a:p>
            <a:pPr marL="514350" lvl="1" indent="-514350">
              <a:lnSpc>
                <a:spcPct val="100000"/>
              </a:lnSpc>
              <a:spcAft>
                <a:spcPts val="0"/>
              </a:spcAft>
              <a:buClr>
                <a:srgbClr val="F2B254"/>
              </a:buClr>
              <a:buSzPct val="100000"/>
              <a:buFont typeface="+mj-lt"/>
              <a:buAutoNum type="arabicPeriod"/>
            </a:pPr>
            <a:r>
              <a:rPr lang="en-US" noProof="1">
                <a:solidFill>
                  <a:srgbClr val="FBEEDC"/>
                </a:solidFill>
                <a:effectLst>
                  <a:outerShdw blurRad="38100" dist="38100" dir="2700000" algn="tl">
                    <a:srgbClr val="000000">
                      <a:alpha val="43137"/>
                    </a:srgbClr>
                  </a:outerShdw>
                </a:effectLst>
                <a:cs typeface="Consolas" pitchFamily="49" charset="0"/>
              </a:rPr>
              <a:t>Create table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posts</a:t>
            </a:r>
            <a:r>
              <a:rPr lang="en-US" noProof="1">
                <a:solidFill>
                  <a:srgbClr val="FBEEDC"/>
                </a:solidFill>
                <a:effectLst>
                  <a:outerShdw blurRad="38100" dist="38100" dir="2700000" algn="tl">
                    <a:srgbClr val="000000">
                      <a:alpha val="43137"/>
                    </a:srgbClr>
                  </a:outerShdw>
                </a:effectLst>
                <a:cs typeface="Consolas" pitchFamily="49" charset="0"/>
              </a:rPr>
              <a:t>(</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id</a:t>
            </a:r>
            <a:r>
              <a:rPr lang="en-US" noProof="1">
                <a:solidFill>
                  <a:srgbClr val="FBEEDC"/>
                </a:solidFill>
                <a:effectLst>
                  <a:outerShdw blurRad="38100" dist="38100" dir="2700000" algn="tl">
                    <a:srgbClr val="000000">
                      <a:alpha val="43137"/>
                    </a:srgbClr>
                  </a:outerShdw>
                </a:effectLst>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title</a:t>
            </a:r>
            <a:r>
              <a:rPr lang="en-US" noProof="1">
                <a:solidFill>
                  <a:srgbClr val="FBEEDC"/>
                </a:solidFill>
                <a:effectLst>
                  <a:outerShdw blurRad="38100" dist="38100" dir="2700000" algn="tl">
                    <a:srgbClr val="000000">
                      <a:alpha val="43137"/>
                    </a:srgbClr>
                  </a:outerShdw>
                </a:effectLst>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content</a:t>
            </a:r>
            <a:r>
              <a:rPr lang="en-US" noProof="1">
                <a:solidFill>
                  <a:srgbClr val="FBEEDC"/>
                </a:solidFill>
                <a:effectLst>
                  <a:outerShdw blurRad="38100" dist="38100" dir="2700000" algn="tl">
                    <a:srgbClr val="000000">
                      <a:alpha val="43137"/>
                    </a:srgbClr>
                  </a:outerShdw>
                </a:effectLst>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date</a:t>
            </a:r>
            <a:r>
              <a:rPr lang="en-US" noProof="1">
                <a:solidFill>
                  <a:srgbClr val="FBEEDC"/>
                </a:solidFill>
                <a:effectLst>
                  <a:outerShdw blurRad="38100" dist="38100" dir="2700000" algn="tl">
                    <a:srgbClr val="000000">
                      <a:alpha val="43137"/>
                    </a:srgbClr>
                  </a:outerShdw>
                </a:effectLst>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user_id</a:t>
            </a:r>
            <a:r>
              <a:rPr lang="en-US" noProof="1">
                <a:solidFill>
                  <a:srgbClr val="FBEEDC"/>
                </a:solidFill>
                <a:effectLst>
                  <a:outerShdw blurRad="38100" dist="38100" dir="2700000" algn="tl">
                    <a:srgbClr val="000000">
                      <a:alpha val="43137"/>
                    </a:srgbClr>
                  </a:outerShdw>
                </a:effectLst>
                <a:cs typeface="Consolas" pitchFamily="49" charset="0"/>
              </a:rPr>
              <a:t>).</a:t>
            </a:r>
          </a:p>
          <a:p>
            <a:pPr marL="761947" lvl="2" indent="-457200">
              <a:lnSpc>
                <a:spcPct val="100000"/>
              </a:lnSpc>
              <a:spcAft>
                <a:spcPts val="0"/>
              </a:spcAft>
              <a:buClr>
                <a:srgbClr val="F2B254"/>
              </a:buClr>
              <a:buSzPct val="100000"/>
            </a:pPr>
            <a:r>
              <a:rPr lang="en-US" noProof="1">
                <a:solidFill>
                  <a:srgbClr val="FBEEDC"/>
                </a:solidFill>
                <a:effectLst>
                  <a:outerShdw blurRad="38100" dist="38100" dir="2700000" algn="tl">
                    <a:srgbClr val="000000">
                      <a:alpha val="43137"/>
                    </a:srgbClr>
                  </a:outerShdw>
                </a:effectLst>
                <a:cs typeface="Consolas" pitchFamily="49" charset="0"/>
              </a:rPr>
              <a:t>Create </a:t>
            </a:r>
            <a:r>
              <a:rPr lang="en-US" noProof="1">
                <a:solidFill>
                  <a:schemeClr val="tx2">
                    <a:lumMod val="75000"/>
                  </a:schemeClr>
                </a:solidFill>
                <a:effectLst>
                  <a:outerShdw blurRad="38100" dist="38100" dir="2700000" algn="tl">
                    <a:srgbClr val="000000">
                      <a:alpha val="43137"/>
                    </a:srgbClr>
                  </a:outerShdw>
                </a:effectLst>
                <a:cs typeface="Consolas" pitchFamily="49" charset="0"/>
              </a:rPr>
              <a:t>foreign key </a:t>
            </a:r>
            <a:r>
              <a:rPr lang="en-US" noProof="1">
                <a:solidFill>
                  <a:srgbClr val="FBEEDC"/>
                </a:solidFill>
                <a:effectLst>
                  <a:outerShdw blurRad="38100" dist="38100" dir="2700000" algn="tl">
                    <a:srgbClr val="000000">
                      <a:alpha val="43137"/>
                    </a:srgbClr>
                  </a:outerShdw>
                </a:effectLst>
                <a:cs typeface="Consolas" pitchFamily="49" charset="0"/>
              </a:rPr>
              <a:t>from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posts</a:t>
            </a:r>
            <a:r>
              <a:rPr lang="en-US" noProof="1">
                <a:solidFill>
                  <a:srgbClr val="FBEEDC"/>
                </a:solidFill>
                <a:effectLst>
                  <a:outerShdw blurRad="38100" dist="38100" dir="2700000" algn="tl">
                    <a:srgbClr val="000000">
                      <a:alpha val="43137"/>
                    </a:srgbClr>
                  </a:outerShdw>
                </a:effectLst>
                <a:cs typeface="Consolas" pitchFamily="49" charset="0"/>
              </a:rPr>
              <a:t> to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users</a:t>
            </a:r>
            <a:r>
              <a:rPr lang="en-US" noProof="1">
                <a:solidFill>
                  <a:srgbClr val="FBEEDC"/>
                </a:solidFill>
                <a:effectLst>
                  <a:outerShdw blurRad="38100" dist="38100" dir="2700000" algn="tl">
                    <a:srgbClr val="000000">
                      <a:alpha val="43137"/>
                    </a:srgbClr>
                  </a:outerShdw>
                </a:effectLst>
                <a:cs typeface="Consolas" pitchFamily="49" charset="0"/>
              </a:rPr>
              <a:t>.</a:t>
            </a:r>
          </a:p>
          <a:p>
            <a:pPr marL="761947" lvl="2" indent="-457200">
              <a:lnSpc>
                <a:spcPct val="100000"/>
              </a:lnSpc>
              <a:spcAft>
                <a:spcPts val="0"/>
              </a:spcAft>
              <a:buClr>
                <a:srgbClr val="F2B254"/>
              </a:buClr>
              <a:buSzPct val="100000"/>
            </a:pPr>
            <a:r>
              <a:rPr lang="en-US" noProof="1">
                <a:solidFill>
                  <a:srgbClr val="FBEEDC"/>
                </a:solidFill>
                <a:effectLst>
                  <a:outerShdw blurRad="38100" dist="38100" dir="2700000" algn="tl">
                    <a:srgbClr val="000000">
                      <a:alpha val="43137"/>
                    </a:srgbClr>
                  </a:outerShdw>
                </a:effectLst>
                <a:cs typeface="Consolas" pitchFamily="49" charset="0"/>
              </a:rPr>
              <a:t>Insert some </a:t>
            </a:r>
            <a:r>
              <a:rPr lang="en-US" noProof="1">
                <a:solidFill>
                  <a:schemeClr val="tx2">
                    <a:lumMod val="75000"/>
                  </a:schemeClr>
                </a:solidFill>
                <a:effectLst>
                  <a:outerShdw blurRad="38100" dist="38100" dir="2700000" algn="tl">
                    <a:srgbClr val="000000">
                      <a:alpha val="43137"/>
                    </a:srgbClr>
                  </a:outerShdw>
                </a:effectLst>
                <a:cs typeface="Consolas" pitchFamily="49" charset="0"/>
              </a:rPr>
              <a:t>sample data</a:t>
            </a:r>
            <a:r>
              <a:rPr lang="en-US" noProof="1">
                <a:solidFill>
                  <a:srgbClr val="FBEEDC"/>
                </a:solidFill>
                <a:effectLst>
                  <a:outerShdw blurRad="38100" dist="38100" dir="2700000" algn="tl">
                    <a:srgbClr val="000000">
                      <a:alpha val="43137"/>
                    </a:srgbClr>
                  </a:outerShdw>
                </a:effectLst>
                <a:cs typeface="Consolas" pitchFamily="49" charset="0"/>
              </a:rPr>
              <a:t>.</a:t>
            </a:r>
          </a:p>
        </p:txBody>
      </p:sp>
    </p:spTree>
    <p:extLst>
      <p:ext uri="{BB962C8B-B14F-4D97-AF65-F5344CB8AC3E}">
        <p14:creationId xmlns:p14="http://schemas.microsoft.com/office/powerpoint/2010/main" val="679152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5620840"/>
            <a:ext cx="8938472" cy="820600"/>
          </a:xfrm>
        </p:spPr>
        <p:txBody>
          <a:bodyPr/>
          <a:lstStyle/>
          <a:p>
            <a:r>
              <a:rPr lang="en-US" dirty="0"/>
              <a:t>SQL – Introduction</a:t>
            </a:r>
          </a:p>
        </p:txBody>
      </p:sp>
      <p:pic>
        <p:nvPicPr>
          <p:cNvPr id="14" name="Picture 2" descr="http://ipswichmakerspace.com/wp-content/uploads/2015/01/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0612" y="2134210"/>
            <a:ext cx="2020600" cy="22091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3"/>
          <a:stretch>
            <a:fillRect/>
          </a:stretch>
        </p:blipFill>
        <p:spPr>
          <a:xfrm>
            <a:off x="4773402" y="1173480"/>
            <a:ext cx="2731921" cy="734864"/>
          </a:xfrm>
          <a:prstGeom prst="rect">
            <a:avLst/>
          </a:prstGeom>
        </p:spPr>
      </p:pic>
      <p:pic>
        <p:nvPicPr>
          <p:cNvPr id="17" name="Picture 16"/>
          <p:cNvPicPr>
            <a:picLocks noChangeAspect="1"/>
          </p:cNvPicPr>
          <p:nvPr/>
        </p:nvPicPr>
        <p:blipFill>
          <a:blip r:embed="rId4"/>
          <a:stretch>
            <a:fillRect/>
          </a:stretch>
        </p:blipFill>
        <p:spPr>
          <a:xfrm>
            <a:off x="7957084" y="3950084"/>
            <a:ext cx="2901413" cy="1002916"/>
          </a:xfrm>
          <a:prstGeom prst="rect">
            <a:avLst/>
          </a:prstGeom>
        </p:spPr>
      </p:pic>
      <p:pic>
        <p:nvPicPr>
          <p:cNvPr id="18" name="Picture 17"/>
          <p:cNvPicPr>
            <a:picLocks noChangeAspect="1"/>
          </p:cNvPicPr>
          <p:nvPr/>
        </p:nvPicPr>
        <p:blipFill>
          <a:blip r:embed="rId5"/>
          <a:stretch>
            <a:fillRect/>
          </a:stretch>
        </p:blipFill>
        <p:spPr>
          <a:xfrm>
            <a:off x="4731589" y="4405142"/>
            <a:ext cx="2773734" cy="888218"/>
          </a:xfrm>
          <a:prstGeom prst="rect">
            <a:avLst/>
          </a:prstGeom>
        </p:spPr>
      </p:pic>
      <p:pic>
        <p:nvPicPr>
          <p:cNvPr id="19" name="Picture 18"/>
          <p:cNvPicPr>
            <a:picLocks noChangeAspect="1"/>
          </p:cNvPicPr>
          <p:nvPr/>
        </p:nvPicPr>
        <p:blipFill>
          <a:blip r:embed="rId6"/>
          <a:stretch>
            <a:fillRect/>
          </a:stretch>
        </p:blipFill>
        <p:spPr>
          <a:xfrm>
            <a:off x="7957084" y="1476154"/>
            <a:ext cx="2901413" cy="850346"/>
          </a:xfrm>
          <a:prstGeom prst="rect">
            <a:avLst/>
          </a:prstGeom>
        </p:spPr>
      </p:pic>
      <p:pic>
        <p:nvPicPr>
          <p:cNvPr id="20" name="Picture 19"/>
          <p:cNvPicPr>
            <a:picLocks noChangeAspect="1"/>
          </p:cNvPicPr>
          <p:nvPr/>
        </p:nvPicPr>
        <p:blipFill>
          <a:blip r:embed="rId7"/>
          <a:stretch>
            <a:fillRect/>
          </a:stretch>
        </p:blipFill>
        <p:spPr>
          <a:xfrm>
            <a:off x="7923113" y="2616285"/>
            <a:ext cx="2935385" cy="898708"/>
          </a:xfrm>
          <a:prstGeom prst="rect">
            <a:avLst/>
          </a:prstGeom>
        </p:spPr>
      </p:pic>
      <p:pic>
        <p:nvPicPr>
          <p:cNvPr id="21" name="Picture 20"/>
          <p:cNvPicPr>
            <a:picLocks noChangeAspect="1"/>
          </p:cNvPicPr>
          <p:nvPr/>
        </p:nvPicPr>
        <p:blipFill>
          <a:blip r:embed="rId8"/>
          <a:stretch>
            <a:fillRect/>
          </a:stretch>
        </p:blipFill>
        <p:spPr>
          <a:xfrm>
            <a:off x="1217612" y="1163320"/>
            <a:ext cx="3011486" cy="4094480"/>
          </a:xfrm>
          <a:prstGeom prst="rect">
            <a:avLst/>
          </a:prstGeom>
        </p:spPr>
      </p:pic>
    </p:spTree>
    <p:extLst>
      <p:ext uri="{BB962C8B-B14F-4D97-AF65-F5344CB8AC3E}">
        <p14:creationId xmlns:p14="http://schemas.microsoft.com/office/powerpoint/2010/main" val="3205220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a:lstStyle/>
          <a:p>
            <a:pPr>
              <a:lnSpc>
                <a:spcPct val="114000"/>
              </a:lnSpc>
            </a:pPr>
            <a:r>
              <a:rPr lang="en-US" b="1" dirty="0">
                <a:solidFill>
                  <a:schemeClr val="tx2">
                    <a:lumMod val="75000"/>
                  </a:schemeClr>
                </a:solidFill>
                <a:latin typeface="Consolas" panose="020B0609020204030204" pitchFamily="49" charset="0"/>
                <a:cs typeface="Consolas" panose="020B0609020204030204" pitchFamily="49" charset="0"/>
              </a:rPr>
              <a:t>SELECT</a:t>
            </a:r>
          </a:p>
          <a:p>
            <a:pPr lvl="1">
              <a:lnSpc>
                <a:spcPct val="114000"/>
              </a:lnSpc>
            </a:pPr>
            <a:r>
              <a:rPr lang="en-US" b="1" dirty="0">
                <a:solidFill>
                  <a:schemeClr val="tx2">
                    <a:lumMod val="75000"/>
                  </a:schemeClr>
                </a:solidFill>
                <a:latin typeface="Consolas" panose="020B0609020204030204" pitchFamily="49" charset="0"/>
                <a:cs typeface="Consolas" panose="020B0609020204030204" pitchFamily="49" charset="0"/>
              </a:rPr>
              <a:t>WHERE</a:t>
            </a:r>
            <a:r>
              <a:rPr lang="en-US" dirty="0"/>
              <a:t> (filtering)</a:t>
            </a:r>
          </a:p>
          <a:p>
            <a:pPr lvl="1">
              <a:lnSpc>
                <a:spcPct val="114000"/>
              </a:lnSpc>
            </a:pPr>
            <a:r>
              <a:rPr lang="en-US" b="1" dirty="0">
                <a:solidFill>
                  <a:schemeClr val="tx2">
                    <a:lumMod val="75000"/>
                  </a:schemeClr>
                </a:solidFill>
                <a:latin typeface="Consolas" panose="020B0609020204030204" pitchFamily="49" charset="0"/>
                <a:cs typeface="Consolas" panose="020B0609020204030204" pitchFamily="49" charset="0"/>
              </a:rPr>
              <a:t>JOIN</a:t>
            </a:r>
            <a:r>
              <a:rPr lang="en-US" dirty="0"/>
              <a:t> (joining tables)</a:t>
            </a:r>
          </a:p>
          <a:p>
            <a:pPr lvl="1">
              <a:lnSpc>
                <a:spcPct val="114000"/>
              </a:lnSpc>
            </a:pPr>
            <a:r>
              <a:rPr lang="en-US" b="1" dirty="0">
                <a:solidFill>
                  <a:schemeClr val="tx2">
                    <a:lumMod val="75000"/>
                  </a:schemeClr>
                </a:solidFill>
                <a:latin typeface="Consolas" panose="020B0609020204030204" pitchFamily="49" charset="0"/>
                <a:cs typeface="Consolas" panose="020B0609020204030204" pitchFamily="49" charset="0"/>
              </a:rPr>
              <a:t>GROUP</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BY</a:t>
            </a:r>
            <a:r>
              <a:rPr lang="en-US" dirty="0"/>
              <a:t> (grouping)</a:t>
            </a:r>
          </a:p>
          <a:p>
            <a:pPr>
              <a:lnSpc>
                <a:spcPct val="114000"/>
              </a:lnSpc>
            </a:pPr>
            <a:r>
              <a:rPr lang="en-US" b="1" dirty="0">
                <a:solidFill>
                  <a:schemeClr val="tx2">
                    <a:lumMod val="75000"/>
                  </a:schemeClr>
                </a:solidFill>
                <a:latin typeface="Consolas" panose="020B0609020204030204" pitchFamily="49" charset="0"/>
                <a:cs typeface="Consolas" panose="020B0609020204030204" pitchFamily="49" charset="0"/>
              </a:rPr>
              <a:t>INSERT</a:t>
            </a:r>
          </a:p>
          <a:p>
            <a:pPr>
              <a:lnSpc>
                <a:spcPct val="114000"/>
              </a:lnSpc>
            </a:pPr>
            <a:r>
              <a:rPr lang="en-US" b="1" dirty="0">
                <a:solidFill>
                  <a:schemeClr val="tx2">
                    <a:lumMod val="75000"/>
                  </a:schemeClr>
                </a:solidFill>
                <a:latin typeface="Consolas" panose="020B0609020204030204" pitchFamily="49" charset="0"/>
                <a:cs typeface="Consolas" panose="020B0609020204030204" pitchFamily="49" charset="0"/>
              </a:rPr>
              <a:t>UPDATE</a:t>
            </a:r>
          </a:p>
          <a:p>
            <a:pPr>
              <a:lnSpc>
                <a:spcPct val="114000"/>
              </a:lnSpc>
            </a:pPr>
            <a:r>
              <a:rPr lang="en-US" b="1" dirty="0">
                <a:solidFill>
                  <a:schemeClr val="tx2">
                    <a:lumMod val="75000"/>
                  </a:schemeClr>
                </a:solidFill>
                <a:latin typeface="Consolas" panose="020B0609020204030204" pitchFamily="49" charset="0"/>
                <a:cs typeface="Consolas" panose="020B0609020204030204" pitchFamily="49" charset="0"/>
              </a:rPr>
              <a:t>DELETE</a:t>
            </a:r>
          </a:p>
        </p:txBody>
      </p:sp>
      <p:sp>
        <p:nvSpPr>
          <p:cNvPr id="4" name="Title 3"/>
          <p:cNvSpPr>
            <a:spLocks noGrp="1"/>
          </p:cNvSpPr>
          <p:nvPr>
            <p:ph type="title"/>
          </p:nvPr>
        </p:nvSpPr>
        <p:spPr/>
        <p:txBody>
          <a:bodyPr/>
          <a:lstStyle/>
          <a:p>
            <a:r>
              <a:rPr lang="en-US" dirty="0"/>
              <a:t>SQL Language</a:t>
            </a:r>
          </a:p>
        </p:txBody>
      </p:sp>
      <p:grpSp>
        <p:nvGrpSpPr>
          <p:cNvPr id="24" name="Group 23"/>
          <p:cNvGrpSpPr/>
          <p:nvPr/>
        </p:nvGrpSpPr>
        <p:grpSpPr>
          <a:xfrm>
            <a:off x="8860280" y="1295400"/>
            <a:ext cx="2897126" cy="4729701"/>
            <a:chOff x="8860280" y="1462818"/>
            <a:chExt cx="2897126" cy="4729701"/>
          </a:xfrm>
        </p:grpSpPr>
        <p:pic>
          <p:nvPicPr>
            <p:cNvPr id="11" name="Picture 10"/>
            <p:cNvPicPr>
              <a:picLocks noChangeAspect="1"/>
            </p:cNvPicPr>
            <p:nvPr/>
          </p:nvPicPr>
          <p:blipFill>
            <a:blip r:embed="rId2"/>
            <a:stretch>
              <a:fillRect/>
            </a:stretch>
          </p:blipFill>
          <p:spPr>
            <a:xfrm>
              <a:off x="8880600" y="1462818"/>
              <a:ext cx="2850389" cy="766731"/>
            </a:xfrm>
            <a:prstGeom prst="rect">
              <a:avLst/>
            </a:prstGeom>
          </p:spPr>
        </p:pic>
        <p:pic>
          <p:nvPicPr>
            <p:cNvPr id="16" name="Picture 15"/>
            <p:cNvPicPr>
              <a:picLocks noChangeAspect="1"/>
            </p:cNvPicPr>
            <p:nvPr/>
          </p:nvPicPr>
          <p:blipFill>
            <a:blip r:embed="rId3"/>
            <a:stretch>
              <a:fillRect/>
            </a:stretch>
          </p:blipFill>
          <p:spPr>
            <a:xfrm>
              <a:off x="8880600" y="4187190"/>
              <a:ext cx="2876805" cy="994410"/>
            </a:xfrm>
            <a:prstGeom prst="rect">
              <a:avLst/>
            </a:prstGeom>
          </p:spPr>
        </p:pic>
        <p:pic>
          <p:nvPicPr>
            <p:cNvPr id="18" name="Picture 17"/>
            <p:cNvPicPr>
              <a:picLocks noChangeAspect="1"/>
            </p:cNvPicPr>
            <p:nvPr/>
          </p:nvPicPr>
          <p:blipFill>
            <a:blip r:embed="rId4"/>
            <a:stretch>
              <a:fillRect/>
            </a:stretch>
          </p:blipFill>
          <p:spPr>
            <a:xfrm>
              <a:off x="8860280" y="5264788"/>
              <a:ext cx="2897126" cy="927731"/>
            </a:xfrm>
            <a:prstGeom prst="rect">
              <a:avLst/>
            </a:prstGeom>
          </p:spPr>
        </p:pic>
        <p:pic>
          <p:nvPicPr>
            <p:cNvPr id="19" name="Picture 18"/>
            <p:cNvPicPr>
              <a:picLocks noChangeAspect="1"/>
            </p:cNvPicPr>
            <p:nvPr/>
          </p:nvPicPr>
          <p:blipFill>
            <a:blip r:embed="rId5"/>
            <a:stretch>
              <a:fillRect/>
            </a:stretch>
          </p:blipFill>
          <p:spPr>
            <a:xfrm>
              <a:off x="8878253" y="2295279"/>
              <a:ext cx="2841311" cy="832731"/>
            </a:xfrm>
            <a:prstGeom prst="rect">
              <a:avLst/>
            </a:prstGeom>
          </p:spPr>
        </p:pic>
        <p:pic>
          <p:nvPicPr>
            <p:cNvPr id="20" name="Picture 19"/>
            <p:cNvPicPr>
              <a:picLocks noChangeAspect="1"/>
            </p:cNvPicPr>
            <p:nvPr/>
          </p:nvPicPr>
          <p:blipFill>
            <a:blip r:embed="rId6"/>
            <a:stretch>
              <a:fillRect/>
            </a:stretch>
          </p:blipFill>
          <p:spPr>
            <a:xfrm>
              <a:off x="8884411" y="3207409"/>
              <a:ext cx="2865629" cy="877351"/>
            </a:xfrm>
            <a:prstGeom prst="rect">
              <a:avLst/>
            </a:prstGeom>
          </p:spPr>
        </p:pic>
      </p:grpSp>
      <p:pic>
        <p:nvPicPr>
          <p:cNvPr id="26" name="Picture 25"/>
          <p:cNvPicPr>
            <a:picLocks noChangeAspect="1"/>
          </p:cNvPicPr>
          <p:nvPr/>
        </p:nvPicPr>
        <p:blipFill>
          <a:blip r:embed="rId7"/>
          <a:stretch>
            <a:fillRect/>
          </a:stretch>
        </p:blipFill>
        <p:spPr>
          <a:xfrm>
            <a:off x="4833391" y="1066800"/>
            <a:ext cx="3807031" cy="5176121"/>
          </a:xfrm>
          <a:prstGeom prst="rect">
            <a:avLst/>
          </a:prstGeom>
        </p:spPr>
      </p:pic>
    </p:spTree>
    <p:extLst>
      <p:ext uri="{BB962C8B-B14F-4D97-AF65-F5344CB8AC3E}">
        <p14:creationId xmlns:p14="http://schemas.microsoft.com/office/powerpoint/2010/main" val="128724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lstStyle/>
          <a:p>
            <a:r>
              <a:rPr lang="en-US" dirty="0"/>
              <a:t>SELECT</a:t>
            </a:r>
          </a:p>
          <a:p>
            <a:endParaRPr lang="en-US" dirty="0"/>
          </a:p>
          <a:p>
            <a:pPr>
              <a:spcBef>
                <a:spcPts val="1200"/>
              </a:spcBef>
            </a:pPr>
            <a:r>
              <a:rPr lang="en-US" dirty="0"/>
              <a:t>WHERE</a:t>
            </a:r>
          </a:p>
          <a:p>
            <a:pPr>
              <a:spcBef>
                <a:spcPts val="1800"/>
              </a:spcBef>
            </a:pPr>
            <a:endParaRPr lang="en-US" dirty="0"/>
          </a:p>
          <a:p>
            <a:pPr>
              <a:spcBef>
                <a:spcPts val="3600"/>
              </a:spcBef>
            </a:pPr>
            <a:r>
              <a:rPr lang="en-US" dirty="0"/>
              <a:t>ORDER BY</a:t>
            </a:r>
          </a:p>
        </p:txBody>
      </p:sp>
      <p:sp>
        <p:nvSpPr>
          <p:cNvPr id="4" name="Title 3"/>
          <p:cNvSpPr>
            <a:spLocks noGrp="1"/>
          </p:cNvSpPr>
          <p:nvPr>
            <p:ph type="title"/>
          </p:nvPr>
        </p:nvSpPr>
        <p:spPr/>
        <p:txBody>
          <a:bodyPr/>
          <a:lstStyle/>
          <a:p>
            <a:r>
              <a:rPr lang="en-US" dirty="0"/>
              <a:t>SQL: SELECT, WHERE, ORDER BY</a:t>
            </a:r>
          </a:p>
        </p:txBody>
      </p:sp>
      <p:sp>
        <p:nvSpPr>
          <p:cNvPr id="5" name="Text Placeholder 5"/>
          <p:cNvSpPr txBox="1">
            <a:spLocks/>
          </p:cNvSpPr>
          <p:nvPr/>
        </p:nvSpPr>
        <p:spPr>
          <a:xfrm>
            <a:off x="684213" y="1884680"/>
            <a:ext cx="4724400" cy="60707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users</a:t>
            </a:r>
          </a:p>
        </p:txBody>
      </p:sp>
      <p:sp>
        <p:nvSpPr>
          <p:cNvPr id="7" name="Text Placeholder 5"/>
          <p:cNvSpPr txBox="1">
            <a:spLocks/>
          </p:cNvSpPr>
          <p:nvPr/>
        </p:nvSpPr>
        <p:spPr>
          <a:xfrm>
            <a:off x="5713412" y="1423015"/>
            <a:ext cx="5791200" cy="10687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username, full_name</a:t>
            </a:r>
          </a:p>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users</a:t>
            </a:r>
          </a:p>
        </p:txBody>
      </p:sp>
      <p:sp>
        <p:nvSpPr>
          <p:cNvPr id="8" name="Text Placeholder 5"/>
          <p:cNvSpPr txBox="1">
            <a:spLocks/>
          </p:cNvSpPr>
          <p:nvPr/>
        </p:nvSpPr>
        <p:spPr>
          <a:xfrm>
            <a:off x="684213" y="3345784"/>
            <a:ext cx="4724400" cy="10687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users</a:t>
            </a:r>
          </a:p>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 </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username</a:t>
            </a:r>
            <a:r>
              <a:rPr lang="it-IT" sz="3000" b="1" noProof="1">
                <a:solidFill>
                  <a:srgbClr val="FBEEDC"/>
                </a:solidFill>
                <a:effectLst>
                  <a:outerShdw blurRad="38100" dist="38100" dir="2700000" algn="tl">
                    <a:srgbClr val="000000">
                      <a:alpha val="43137"/>
                    </a:srgbClr>
                  </a:outerShdw>
                </a:effectLst>
                <a:cs typeface="Consolas" pitchFamily="49" charset="0"/>
              </a:rPr>
              <a:t> </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it-IT" sz="3000" b="1" noProof="1">
                <a:solidFill>
                  <a:srgbClr val="FBEEDC"/>
                </a:solidFill>
                <a:effectLst>
                  <a:outerShdw blurRad="38100" dist="38100" dir="2700000" algn="tl">
                    <a:srgbClr val="000000">
                      <a:alpha val="43137"/>
                    </a:srgbClr>
                  </a:outerShdw>
                </a:effectLst>
                <a:cs typeface="Consolas" pitchFamily="49" charset="0"/>
              </a:rPr>
              <a:t> </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'teo'</a:t>
            </a:r>
          </a:p>
        </p:txBody>
      </p:sp>
      <p:sp>
        <p:nvSpPr>
          <p:cNvPr id="9" name="Text Placeholder 5"/>
          <p:cNvSpPr txBox="1">
            <a:spLocks/>
          </p:cNvSpPr>
          <p:nvPr/>
        </p:nvSpPr>
        <p:spPr>
          <a:xfrm>
            <a:off x="5713412" y="2884119"/>
            <a:ext cx="5791200" cy="153040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users</a:t>
            </a:r>
          </a:p>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 </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full_name </a:t>
            </a: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LIKE</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'M%'</a:t>
            </a:r>
          </a:p>
          <a:p>
            <a:pPr marL="0" lvl="1" indent="0">
              <a:lnSpc>
                <a:spcPct val="100000"/>
              </a:lnSpc>
              <a:spcBef>
                <a:spcPts val="0"/>
              </a:spcBef>
              <a:spcAft>
                <a:spcPts val="0"/>
              </a:spcAft>
              <a:buClr>
                <a:srgbClr val="F2B254"/>
              </a:buClr>
              <a:buSzPct val="100000"/>
              <a:buNone/>
            </a:pP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OR</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full_name </a:t>
            </a: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LIKE</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a:t>
            </a:r>
            <a:endPar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Text Placeholder 5"/>
          <p:cNvSpPr txBox="1">
            <a:spLocks/>
          </p:cNvSpPr>
          <p:nvPr/>
        </p:nvSpPr>
        <p:spPr>
          <a:xfrm>
            <a:off x="684213" y="5298440"/>
            <a:ext cx="4724400" cy="10687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users</a:t>
            </a:r>
          </a:p>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ORDER BY</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username</a:t>
            </a:r>
          </a:p>
        </p:txBody>
      </p:sp>
      <p:sp>
        <p:nvSpPr>
          <p:cNvPr id="11" name="Text Placeholder 5"/>
          <p:cNvSpPr txBox="1">
            <a:spLocks/>
          </p:cNvSpPr>
          <p:nvPr/>
        </p:nvSpPr>
        <p:spPr>
          <a:xfrm>
            <a:off x="5713412" y="4836330"/>
            <a:ext cx="5791200" cy="153040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users</a:t>
            </a:r>
          </a:p>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ORDER BY</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full_name </a:t>
            </a: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DESC</a:t>
            </a:r>
          </a:p>
          <a:p>
            <a:pPr marL="0" lvl="1" indent="0">
              <a:lnSpc>
                <a:spcPct val="100000"/>
              </a:lnSpc>
              <a:spcBef>
                <a:spcPts val="0"/>
              </a:spcBef>
              <a:spcAft>
                <a:spcPts val="0"/>
              </a:spcAft>
              <a:buClr>
                <a:srgbClr val="F2B254"/>
              </a:buClr>
              <a:buSzPct val="100000"/>
              <a:buNone/>
            </a:pPr>
            <a:r>
              <a:rPr lang="it-IT"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LIMIT</a:t>
            </a:r>
            <a:r>
              <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3</a:t>
            </a:r>
          </a:p>
        </p:txBody>
      </p:sp>
    </p:spTree>
    <p:extLst>
      <p:ext uri="{BB962C8B-B14F-4D97-AF65-F5344CB8AC3E}">
        <p14:creationId xmlns:p14="http://schemas.microsoft.com/office/powerpoint/2010/main" val="404594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Databases Overview</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a:lnSpc>
                <a:spcPct val="250000"/>
              </a:lnSpc>
            </a:pPr>
            <a:r>
              <a:rPr lang="en-US" sz="3200" dirty="0" smtClean="0"/>
              <a:t>What is a database</a:t>
            </a:r>
          </a:p>
          <a:p>
            <a:pPr>
              <a:lnSpc>
                <a:spcPct val="250000"/>
              </a:lnSpc>
            </a:pPr>
            <a:r>
              <a:rPr lang="en-US" sz="3200" dirty="0" smtClean="0"/>
              <a:t>NoSQL databases</a:t>
            </a:r>
          </a:p>
          <a:p>
            <a:pPr>
              <a:lnSpc>
                <a:spcPct val="250000"/>
              </a:lnSpc>
            </a:pPr>
            <a:r>
              <a:rPr lang="en-US" sz="3200" dirty="0" smtClean="0"/>
              <a:t>Relational Databases</a:t>
            </a:r>
            <a:endParaRPr lang="en-US" sz="3200" dirty="0"/>
          </a:p>
          <a:p>
            <a:pPr>
              <a:lnSpc>
                <a:spcPct val="250000"/>
              </a:lnSpc>
            </a:pPr>
            <a:r>
              <a:rPr lang="en-US" sz="3200" dirty="0" smtClean="0"/>
              <a:t>SQL</a:t>
            </a:r>
            <a:endParaRPr lang="en-US" sz="3200"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3</a:t>
            </a:fld>
            <a:endParaRPr lang="en-US" dirty="0"/>
          </a:p>
        </p:txBody>
      </p:sp>
    </p:spTree>
    <p:extLst>
      <p:ext uri="{BB962C8B-B14F-4D97-AF65-F5344CB8AC3E}">
        <p14:creationId xmlns:p14="http://schemas.microsoft.com/office/powerpoint/2010/main" val="4351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3" name="Content Placeholder 2"/>
          <p:cNvSpPr>
            <a:spLocks noGrp="1"/>
          </p:cNvSpPr>
          <p:nvPr>
            <p:ph idx="1"/>
          </p:nvPr>
        </p:nvSpPr>
        <p:spPr/>
        <p:txBody>
          <a:bodyPr>
            <a:normAutofit/>
          </a:bodyPr>
          <a:lstStyle/>
          <a:p>
            <a:r>
              <a:rPr lang="en-US" sz="3300" dirty="0"/>
              <a:t>Join </a:t>
            </a:r>
            <a:r>
              <a:rPr lang="en-US" sz="3300" b="1" dirty="0">
                <a:solidFill>
                  <a:schemeClr val="tx2">
                    <a:lumMod val="75000"/>
                  </a:schemeClr>
                </a:solidFill>
                <a:latin typeface="Consolas" panose="020B0609020204030204" pitchFamily="49" charset="0"/>
              </a:rPr>
              <a:t>users</a:t>
            </a:r>
            <a:r>
              <a:rPr lang="en-US" sz="3300" dirty="0"/>
              <a:t> with </a:t>
            </a:r>
            <a:r>
              <a:rPr lang="en-US" sz="3300" b="1" dirty="0">
                <a:solidFill>
                  <a:schemeClr val="tx2">
                    <a:lumMod val="75000"/>
                  </a:schemeClr>
                </a:solidFill>
                <a:latin typeface="Consolas" panose="020B0609020204030204" pitchFamily="49" charset="0"/>
              </a:rPr>
              <a:t>posts</a:t>
            </a:r>
            <a:r>
              <a:rPr lang="en-US" sz="3300" dirty="0"/>
              <a:t> tables in SQL SELECT</a:t>
            </a:r>
          </a:p>
        </p:txBody>
      </p:sp>
      <p:sp>
        <p:nvSpPr>
          <p:cNvPr id="4" name="Title 3"/>
          <p:cNvSpPr>
            <a:spLocks noGrp="1"/>
          </p:cNvSpPr>
          <p:nvPr>
            <p:ph type="title"/>
          </p:nvPr>
        </p:nvSpPr>
        <p:spPr/>
        <p:txBody>
          <a:bodyPr/>
          <a:lstStyle/>
          <a:p>
            <a:r>
              <a:rPr lang="en-US" dirty="0"/>
              <a:t>SQL: Join Tables</a:t>
            </a:r>
          </a:p>
        </p:txBody>
      </p:sp>
      <p:sp>
        <p:nvSpPr>
          <p:cNvPr id="5" name="Text Placeholder 5"/>
          <p:cNvSpPr txBox="1">
            <a:spLocks/>
          </p:cNvSpPr>
          <p:nvPr/>
        </p:nvSpPr>
        <p:spPr>
          <a:xfrm>
            <a:off x="801052" y="1981200"/>
            <a:ext cx="7162800" cy="16227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posts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JOIN</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users </a:t>
            </a:r>
          </a:p>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ON</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posts.user_id = users.id</a:t>
            </a:r>
          </a:p>
        </p:txBody>
      </p:sp>
      <p:pic>
        <p:nvPicPr>
          <p:cNvPr id="10" name="Picture 9"/>
          <p:cNvPicPr>
            <a:picLocks noChangeAspect="1"/>
          </p:cNvPicPr>
          <p:nvPr/>
        </p:nvPicPr>
        <p:blipFill>
          <a:blip r:embed="rId2"/>
          <a:stretch>
            <a:fillRect/>
          </a:stretch>
        </p:blipFill>
        <p:spPr>
          <a:xfrm>
            <a:off x="8685212" y="1330960"/>
            <a:ext cx="2870728" cy="4931502"/>
          </a:xfrm>
          <a:prstGeom prst="roundRect">
            <a:avLst>
              <a:gd name="adj" fmla="val 1284"/>
            </a:avLst>
          </a:prstGeom>
        </p:spPr>
      </p:pic>
      <p:sp>
        <p:nvSpPr>
          <p:cNvPr id="11" name="Text Placeholder 5"/>
          <p:cNvSpPr txBox="1">
            <a:spLocks/>
          </p:cNvSpPr>
          <p:nvPr/>
        </p:nvSpPr>
        <p:spPr>
          <a:xfrm>
            <a:off x="801052" y="4034135"/>
            <a:ext cx="7162800" cy="211517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p.title</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AS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post,</a:t>
            </a:r>
          </a:p>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u.username</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AS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author</a:t>
            </a:r>
          </a:p>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posts p</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JOIN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users u</a:t>
            </a:r>
          </a:p>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ON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p.user_id = u.id</a:t>
            </a:r>
            <a:endPar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308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p:cNvSpPr>
            <a:spLocks noGrp="1"/>
          </p:cNvSpPr>
          <p:nvPr>
            <p:ph idx="1"/>
          </p:nvPr>
        </p:nvSpPr>
        <p:spPr/>
        <p:txBody>
          <a:bodyPr/>
          <a:lstStyle/>
          <a:p>
            <a:r>
              <a:rPr lang="en-US" dirty="0"/>
              <a:t>Insert a </a:t>
            </a:r>
            <a:r>
              <a:rPr lang="en-US" dirty="0">
                <a:solidFill>
                  <a:schemeClr val="tx2">
                    <a:lumMod val="75000"/>
                  </a:schemeClr>
                </a:solidFill>
              </a:rPr>
              <a:t>new post </a:t>
            </a:r>
            <a:r>
              <a:rPr lang="en-US" dirty="0"/>
              <a:t>(</a:t>
            </a:r>
            <a:r>
              <a:rPr lang="en-US" b="1" dirty="0">
                <a:solidFill>
                  <a:schemeClr val="tx2">
                    <a:lumMod val="75000"/>
                  </a:schemeClr>
                </a:solidFill>
                <a:latin typeface="Consolas" panose="020B0609020204030204" pitchFamily="49" charset="0"/>
              </a:rPr>
              <a:t>id</a:t>
            </a:r>
            <a:r>
              <a:rPr lang="en-US" dirty="0"/>
              <a:t> and </a:t>
            </a:r>
            <a:r>
              <a:rPr lang="en-US" b="1" dirty="0">
                <a:solidFill>
                  <a:schemeClr val="tx2">
                    <a:lumMod val="75000"/>
                  </a:schemeClr>
                </a:solidFill>
                <a:latin typeface="Consolas" panose="020B0609020204030204" pitchFamily="49" charset="0"/>
              </a:rPr>
              <a:t>date</a:t>
            </a:r>
            <a:r>
              <a:rPr lang="en-US" dirty="0"/>
              <a:t> will be auto-generated)</a:t>
            </a:r>
          </a:p>
          <a:p>
            <a:endParaRPr lang="en-US" dirty="0"/>
          </a:p>
          <a:p>
            <a:endParaRPr lang="en-US" dirty="0"/>
          </a:p>
          <a:p>
            <a:pPr>
              <a:spcBef>
                <a:spcPts val="1200"/>
              </a:spcBef>
            </a:pPr>
            <a:r>
              <a:rPr lang="en-US" dirty="0"/>
              <a:t>Insert a few </a:t>
            </a:r>
            <a:r>
              <a:rPr lang="en-US" dirty="0">
                <a:solidFill>
                  <a:schemeClr val="tx2">
                    <a:lumMod val="75000"/>
                  </a:schemeClr>
                </a:solidFill>
              </a:rPr>
              <a:t>new users </a:t>
            </a:r>
            <a:r>
              <a:rPr lang="en-US" dirty="0"/>
              <a:t>without passwords</a:t>
            </a:r>
          </a:p>
        </p:txBody>
      </p:sp>
      <p:sp>
        <p:nvSpPr>
          <p:cNvPr id="4" name="Title 3"/>
          <p:cNvSpPr>
            <a:spLocks noGrp="1"/>
          </p:cNvSpPr>
          <p:nvPr>
            <p:ph type="title"/>
          </p:nvPr>
        </p:nvSpPr>
        <p:spPr/>
        <p:txBody>
          <a:bodyPr/>
          <a:lstStyle/>
          <a:p>
            <a:r>
              <a:rPr lang="en-US" dirty="0"/>
              <a:t>SQL: INSERT</a:t>
            </a:r>
          </a:p>
        </p:txBody>
      </p:sp>
      <p:sp>
        <p:nvSpPr>
          <p:cNvPr id="5" name="Text Placeholder 5"/>
          <p:cNvSpPr txBox="1">
            <a:spLocks/>
          </p:cNvSpPr>
          <p:nvPr/>
        </p:nvSpPr>
        <p:spPr>
          <a:xfrm>
            <a:off x="760414" y="2001520"/>
            <a:ext cx="10667998" cy="113029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INSERT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INTO</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posts(title, content, user_id)</a:t>
            </a:r>
          </a:p>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VALUES</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('New Title', 'New post content', 3)</a:t>
            </a:r>
          </a:p>
        </p:txBody>
      </p:sp>
      <p:sp>
        <p:nvSpPr>
          <p:cNvPr id="7" name="Text Placeholder 5"/>
          <p:cNvSpPr txBox="1">
            <a:spLocks/>
          </p:cNvSpPr>
          <p:nvPr/>
        </p:nvSpPr>
        <p:spPr>
          <a:xfrm>
            <a:off x="760414" y="4127509"/>
            <a:ext cx="10667998" cy="211517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INSERT INTO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users(username, full_name)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VALUES</a:t>
            </a:r>
          </a:p>
          <a:p>
            <a:pPr marL="0" lvl="1" indent="0">
              <a:lnSpc>
                <a:spcPct val="100000"/>
              </a:lnSpc>
              <a:spcBef>
                <a:spcPts val="0"/>
              </a:spcBef>
              <a:spcAft>
                <a:spcPts val="0"/>
              </a:spcAft>
              <a:buClr>
                <a:srgbClr val="F2B254"/>
              </a:buClr>
              <a:buSzPct val="100000"/>
              <a:buNone/>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('joe', 'Joe Green'),</a:t>
            </a:r>
          </a:p>
          <a:p>
            <a:pPr marL="0" lvl="1" indent="0">
              <a:lnSpc>
                <a:spcPct val="100000"/>
              </a:lnSpc>
              <a:spcBef>
                <a:spcPts val="0"/>
              </a:spcBef>
              <a:spcAft>
                <a:spcPts val="0"/>
              </a:spcAft>
              <a:buClr>
                <a:srgbClr val="F2B254"/>
              </a:buClr>
              <a:buSzPct val="100000"/>
              <a:buNone/>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('jeff', 'Jeff Brown'),</a:t>
            </a:r>
          </a:p>
          <a:p>
            <a:pPr marL="0" lvl="1" indent="0">
              <a:lnSpc>
                <a:spcPct val="100000"/>
              </a:lnSpc>
              <a:spcBef>
                <a:spcPts val="0"/>
              </a:spcBef>
              <a:spcAft>
                <a:spcPts val="0"/>
              </a:spcAft>
              <a:buClr>
                <a:srgbClr val="F2B254"/>
              </a:buClr>
              <a:buSzPct val="100000"/>
              <a:buNone/>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('poly', 'Paolina Code')</a:t>
            </a:r>
          </a:p>
        </p:txBody>
      </p:sp>
    </p:spTree>
    <p:extLst>
      <p:ext uri="{BB962C8B-B14F-4D97-AF65-F5344CB8AC3E}">
        <p14:creationId xmlns:p14="http://schemas.microsoft.com/office/powerpoint/2010/main" val="135865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p:cNvSpPr>
            <a:spLocks noGrp="1"/>
          </p:cNvSpPr>
          <p:nvPr>
            <p:ph idx="1"/>
          </p:nvPr>
        </p:nvSpPr>
        <p:spPr/>
        <p:txBody>
          <a:bodyPr/>
          <a:lstStyle/>
          <a:p>
            <a:pPr>
              <a:lnSpc>
                <a:spcPct val="100000"/>
              </a:lnSpc>
            </a:pPr>
            <a:r>
              <a:rPr lang="en-US" dirty="0"/>
              <a:t>Update existing post </a:t>
            </a:r>
            <a:r>
              <a:rPr lang="en-US" dirty="0">
                <a:sym typeface="Wingdings" panose="05000000000000000000" pitchFamily="2" charset="2"/>
              </a:rPr>
              <a:t></a:t>
            </a:r>
            <a:r>
              <a:rPr lang="en-US" dirty="0"/>
              <a:t> change title</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Update existing post </a:t>
            </a:r>
            <a:r>
              <a:rPr lang="en-US" dirty="0">
                <a:sym typeface="Wingdings" panose="05000000000000000000" pitchFamily="2" charset="2"/>
              </a:rPr>
              <a:t></a:t>
            </a:r>
            <a:r>
              <a:rPr lang="en-US" dirty="0"/>
              <a:t> change date</a:t>
            </a:r>
          </a:p>
          <a:p>
            <a:pPr>
              <a:lnSpc>
                <a:spcPct val="100000"/>
              </a:lnSpc>
            </a:pPr>
            <a:endParaRPr lang="en-US" dirty="0"/>
          </a:p>
        </p:txBody>
      </p:sp>
      <p:sp>
        <p:nvSpPr>
          <p:cNvPr id="4" name="Title 3"/>
          <p:cNvSpPr>
            <a:spLocks noGrp="1"/>
          </p:cNvSpPr>
          <p:nvPr>
            <p:ph type="title"/>
          </p:nvPr>
        </p:nvSpPr>
        <p:spPr/>
        <p:txBody>
          <a:bodyPr/>
          <a:lstStyle/>
          <a:p>
            <a:r>
              <a:rPr lang="en-US"/>
              <a:t>SQL: UPDATE</a:t>
            </a:r>
            <a:endParaRPr lang="en-US" dirty="0"/>
          </a:p>
        </p:txBody>
      </p:sp>
      <p:sp>
        <p:nvSpPr>
          <p:cNvPr id="5" name="Text Placeholder 5"/>
          <p:cNvSpPr txBox="1">
            <a:spLocks/>
          </p:cNvSpPr>
          <p:nvPr/>
        </p:nvSpPr>
        <p:spPr>
          <a:xfrm>
            <a:off x="760414" y="4648200"/>
            <a:ext cx="10667998" cy="15765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UPDATE</a:t>
            </a:r>
            <a:r>
              <a:rPr lang="en-US"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sz="3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SET</a:t>
            </a:r>
            <a:r>
              <a:rPr lang="en-US"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date = </a:t>
            </a:r>
            <a:r>
              <a:rPr lang="en-US" sz="3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STR_TO_DATE</a:t>
            </a:r>
            <a:r>
              <a:rPr lang="en-US"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('31-12-2016',</a:t>
            </a:r>
            <a:r>
              <a:rPr lang="en-US" sz="3100" b="1" noProof="1">
                <a:solidFill>
                  <a:srgbClr val="FBEEDC"/>
                </a:solidFill>
                <a:effectLst>
                  <a:outerShdw blurRad="38100" dist="38100" dir="2700000" algn="tl">
                    <a:srgbClr val="000000">
                      <a:alpha val="43137"/>
                    </a:srgbClr>
                  </a:outerShdw>
                </a:effectLst>
                <a:cs typeface="Consolas" pitchFamily="49" charset="0"/>
              </a:rPr>
              <a:t> </a:t>
            </a:r>
            <a:r>
              <a:rPr lang="en-US"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'%d-%m-%Y')</a:t>
            </a:r>
          </a:p>
          <a:p>
            <a:pPr marL="0" lvl="1" indent="0">
              <a:lnSpc>
                <a:spcPct val="100000"/>
              </a:lnSpc>
              <a:spcBef>
                <a:spcPts val="0"/>
              </a:spcBef>
              <a:spcAft>
                <a:spcPts val="0"/>
              </a:spcAft>
              <a:buClr>
                <a:srgbClr val="F2B254"/>
              </a:buClr>
              <a:buSzPct val="100000"/>
              <a:buNone/>
            </a:pPr>
            <a:r>
              <a:rPr lang="en-US" sz="3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YEAR(date) = 2016;</a:t>
            </a:r>
            <a:endParaRPr lang="it-IT"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Text Placeholder 5"/>
          <p:cNvSpPr txBox="1">
            <a:spLocks/>
          </p:cNvSpPr>
          <p:nvPr/>
        </p:nvSpPr>
        <p:spPr>
          <a:xfrm>
            <a:off x="760414" y="2004833"/>
            <a:ext cx="10667998" cy="15765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UPDATE</a:t>
            </a:r>
            <a:r>
              <a:rPr lang="en-US"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sz="3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SET</a:t>
            </a:r>
            <a:r>
              <a:rPr lang="en-US"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title = 'Title Updated!'</a:t>
            </a:r>
          </a:p>
          <a:p>
            <a:pPr marL="0" lvl="1" indent="0">
              <a:lnSpc>
                <a:spcPct val="100000"/>
              </a:lnSpc>
              <a:spcBef>
                <a:spcPts val="0"/>
              </a:spcBef>
              <a:spcAft>
                <a:spcPts val="0"/>
              </a:spcAft>
              <a:buClr>
                <a:srgbClr val="F2B254"/>
              </a:buClr>
              <a:buSzPct val="100000"/>
              <a:buNone/>
            </a:pPr>
            <a:r>
              <a:rPr lang="en-US" sz="31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id = 2;</a:t>
            </a:r>
            <a:endParaRPr lang="it-IT" sz="31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03296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3" name="Content Placeholder 2"/>
          <p:cNvSpPr>
            <a:spLocks noGrp="1"/>
          </p:cNvSpPr>
          <p:nvPr>
            <p:ph idx="1"/>
          </p:nvPr>
        </p:nvSpPr>
        <p:spPr/>
        <p:txBody>
          <a:bodyPr/>
          <a:lstStyle/>
          <a:p>
            <a:r>
              <a:rPr lang="en-US" dirty="0"/>
              <a:t>Delete existing post</a:t>
            </a:r>
          </a:p>
          <a:p>
            <a:endParaRPr lang="en-US" dirty="0"/>
          </a:p>
          <a:p>
            <a:endParaRPr lang="en-US" dirty="0"/>
          </a:p>
          <a:p>
            <a:pPr>
              <a:spcBef>
                <a:spcPts val="1200"/>
              </a:spcBef>
            </a:pPr>
            <a:r>
              <a:rPr lang="en-US" dirty="0"/>
              <a:t>Delete all posts from user </a:t>
            </a:r>
            <a:r>
              <a:rPr lang="en-US" b="1" dirty="0">
                <a:solidFill>
                  <a:schemeClr val="tx2">
                    <a:lumMod val="75000"/>
                  </a:schemeClr>
                </a:solidFill>
                <a:latin typeface="Consolas" panose="020B0609020204030204" pitchFamily="49" charset="0"/>
              </a:rPr>
              <a:t>joe</a:t>
            </a:r>
          </a:p>
        </p:txBody>
      </p:sp>
      <p:sp>
        <p:nvSpPr>
          <p:cNvPr id="4" name="Title 3"/>
          <p:cNvSpPr>
            <a:spLocks noGrp="1"/>
          </p:cNvSpPr>
          <p:nvPr>
            <p:ph type="title"/>
          </p:nvPr>
        </p:nvSpPr>
        <p:spPr/>
        <p:txBody>
          <a:bodyPr/>
          <a:lstStyle/>
          <a:p>
            <a:r>
              <a:rPr lang="en-US" dirty="0"/>
              <a:t>SQL: DELETE</a:t>
            </a:r>
          </a:p>
        </p:txBody>
      </p:sp>
      <p:sp>
        <p:nvSpPr>
          <p:cNvPr id="5" name="Text Placeholder 5"/>
          <p:cNvSpPr txBox="1">
            <a:spLocks/>
          </p:cNvSpPr>
          <p:nvPr/>
        </p:nvSpPr>
        <p:spPr>
          <a:xfrm>
            <a:off x="760414" y="1981200"/>
            <a:ext cx="10667998" cy="113029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DELETE FROM</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id = 6;</a:t>
            </a:r>
            <a:endPar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760414" y="4191000"/>
            <a:ext cx="10667998" cy="211517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DELETE FROM</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user_id = </a:t>
            </a:r>
          </a:p>
          <a:p>
            <a:pPr marL="0" lvl="1" indent="0">
              <a:lnSpc>
                <a:spcPct val="100000"/>
              </a:lnSpc>
              <a:spcBef>
                <a:spcPts val="0"/>
              </a:spcBef>
              <a:spcAft>
                <a:spcPts val="0"/>
              </a:spcAft>
              <a:buClr>
                <a:srgbClr val="F2B254"/>
              </a:buClr>
              <a:buSzPct val="100000"/>
              <a:buNone/>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SELECT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users</a:t>
            </a:r>
          </a:p>
          <a:p>
            <a:pPr marL="0" lvl="1" indent="0">
              <a:lnSpc>
                <a:spcPct val="100000"/>
              </a:lnSpc>
              <a:spcBef>
                <a:spcPts val="0"/>
              </a:spcBef>
              <a:spcAft>
                <a:spcPts val="0"/>
              </a:spcAft>
              <a:buClr>
                <a:srgbClr val="F2B254"/>
              </a:buClr>
              <a:buSzPct val="100000"/>
              <a:buNone/>
            </a:pP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WHERE</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username = 'joe');</a:t>
            </a:r>
            <a:endPar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2268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5064760"/>
            <a:ext cx="8938472" cy="820600"/>
          </a:xfrm>
        </p:spPr>
        <p:txBody>
          <a:bodyPr/>
          <a:lstStyle/>
          <a:p>
            <a:r>
              <a:rPr lang="en-US" dirty="0"/>
              <a:t>SQL Commands</a:t>
            </a:r>
          </a:p>
        </p:txBody>
      </p:sp>
      <p:sp>
        <p:nvSpPr>
          <p:cNvPr id="6" name="Text Placeholder 5"/>
          <p:cNvSpPr>
            <a:spLocks noGrp="1"/>
          </p:cNvSpPr>
          <p:nvPr>
            <p:ph type="body" idx="1"/>
          </p:nvPr>
        </p:nvSpPr>
        <p:spPr>
          <a:xfrm>
            <a:off x="1446212" y="5885264"/>
            <a:ext cx="8938472" cy="688256"/>
          </a:xfrm>
        </p:spPr>
        <p:txBody>
          <a:bodyPr/>
          <a:lstStyle/>
          <a:p>
            <a:r>
              <a:rPr lang="en-US" dirty="0"/>
              <a:t>Live Exercise (Lab)</a:t>
            </a:r>
          </a:p>
        </p:txBody>
      </p:sp>
      <p:sp>
        <p:nvSpPr>
          <p:cNvPr id="10" name="Text Placeholder 5"/>
          <p:cNvSpPr txBox="1">
            <a:spLocks/>
          </p:cNvSpPr>
          <p:nvPr/>
        </p:nvSpPr>
        <p:spPr>
          <a:xfrm>
            <a:off x="912812" y="1079459"/>
            <a:ext cx="10287000" cy="376178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514350" lvl="1" indent="-514350">
              <a:lnSpc>
                <a:spcPct val="100000"/>
              </a:lnSpc>
              <a:spcAft>
                <a:spcPts val="0"/>
              </a:spcAft>
              <a:buClr>
                <a:srgbClr val="F2B254"/>
              </a:buClr>
              <a:buSzPct val="100000"/>
              <a:buFont typeface="+mj-lt"/>
              <a:buAutoNum type="arabicPeriod"/>
            </a:pPr>
            <a:r>
              <a:rPr lang="en-US" sz="3000" noProof="1">
                <a:solidFill>
                  <a:srgbClr val="FBEEDC"/>
                </a:solidFill>
                <a:effectLst>
                  <a:outerShdw blurRad="38100" dist="38100" dir="2700000" algn="tl">
                    <a:srgbClr val="000000">
                      <a:alpha val="43137"/>
                    </a:srgbClr>
                  </a:outerShdw>
                </a:effectLst>
                <a:cs typeface="Consolas" pitchFamily="49" charset="0"/>
              </a:rPr>
              <a:t>Write SQL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INSERT</a:t>
            </a:r>
            <a:r>
              <a:rPr lang="en-US" sz="3000" noProof="1">
                <a:solidFill>
                  <a:srgbClr val="FBEEDC"/>
                </a:solidFill>
                <a:effectLst>
                  <a:outerShdw blurRad="38100" dist="38100" dir="2700000" algn="tl">
                    <a:srgbClr val="000000">
                      <a:alpha val="43137"/>
                    </a:srgbClr>
                  </a:outerShdw>
                </a:effectLst>
                <a:cs typeface="Consolas" pitchFamily="49" charset="0"/>
              </a:rPr>
              <a:t> to create a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new user</a:t>
            </a:r>
            <a:br>
              <a:rPr lang="en-US" sz="3000" noProof="1">
                <a:solidFill>
                  <a:schemeClr val="tx2">
                    <a:lumMod val="75000"/>
                  </a:schemeClr>
                </a:solidFill>
                <a:effectLst>
                  <a:outerShdw blurRad="38100" dist="38100" dir="2700000" algn="tl">
                    <a:srgbClr val="000000">
                      <a:alpha val="43137"/>
                    </a:srgbClr>
                  </a:outerShdw>
                </a:effectLst>
                <a:cs typeface="Consolas" pitchFamily="49" charset="0"/>
              </a:rPr>
            </a:br>
            <a:r>
              <a:rPr lang="en-US" sz="3000" noProof="1">
                <a:solidFill>
                  <a:srgbClr val="FBEEDC"/>
                </a:solidFill>
                <a:effectLst>
                  <a:outerShdw blurRad="38100" dist="38100" dir="2700000" algn="tl">
                    <a:srgbClr val="000000">
                      <a:alpha val="43137"/>
                    </a:srgbClr>
                  </a:outerShdw>
                </a:effectLst>
                <a:cs typeface="Consolas" pitchFamily="49" charset="0"/>
              </a:rPr>
              <a:t>(username</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 'pesho'</a:t>
            </a:r>
            <a:r>
              <a:rPr lang="en-US" sz="3000" noProof="1">
                <a:solidFill>
                  <a:srgbClr val="FBEEDC"/>
                </a:solidFill>
                <a:effectLst>
                  <a:outerShdw blurRad="38100" dist="38100" dir="2700000" algn="tl">
                    <a:srgbClr val="000000">
                      <a:alpha val="43137"/>
                    </a:srgbClr>
                  </a:outerShdw>
                </a:effectLst>
                <a:cs typeface="Consolas" pitchFamily="49" charset="0"/>
              </a:rPr>
              <a:t>, password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'$xyz'</a:t>
            </a:r>
            <a:r>
              <a:rPr lang="en-US" sz="3000" noProof="1">
                <a:solidFill>
                  <a:srgbClr val="FBEEDC"/>
                </a:solidFill>
                <a:effectLst>
                  <a:outerShdw blurRad="38100" dist="38100" dir="2700000" algn="tl">
                    <a:srgbClr val="000000">
                      <a:alpha val="43137"/>
                    </a:srgbClr>
                  </a:outerShdw>
                </a:effectLst>
                <a:cs typeface="Consolas" pitchFamily="49" charset="0"/>
              </a:rPr>
              <a:t>, name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'Peter Ivanov'</a:t>
            </a:r>
            <a:r>
              <a:rPr lang="en-US" sz="3000" noProof="1">
                <a:solidFill>
                  <a:srgbClr val="FBEEDC"/>
                </a:solidFill>
                <a:effectLst>
                  <a:outerShdw blurRad="38100" dist="38100" dir="2700000" algn="tl">
                    <a:srgbClr val="000000">
                      <a:alpha val="43137"/>
                    </a:srgbClr>
                  </a:outerShdw>
                </a:effectLst>
                <a:cs typeface="Consolas" pitchFamily="49" charset="0"/>
              </a:rPr>
              <a:t>).</a:t>
            </a:r>
          </a:p>
          <a:p>
            <a:pPr marL="514350" lvl="1" indent="-514350">
              <a:lnSpc>
                <a:spcPct val="100000"/>
              </a:lnSpc>
              <a:spcAft>
                <a:spcPts val="0"/>
              </a:spcAft>
              <a:buClr>
                <a:srgbClr val="F2B254"/>
              </a:buClr>
              <a:buSzPct val="100000"/>
              <a:buFont typeface="+mj-lt"/>
              <a:buAutoNum type="arabicPeriod"/>
            </a:pPr>
            <a:r>
              <a:rPr lang="en-US" sz="3000" noProof="1">
                <a:solidFill>
                  <a:srgbClr val="FBEEDC"/>
                </a:solidFill>
                <a:effectLst>
                  <a:outerShdw blurRad="38100" dist="38100" dir="2700000" algn="tl">
                    <a:srgbClr val="000000">
                      <a:alpha val="43137"/>
                    </a:srgbClr>
                  </a:outerShdw>
                </a:effectLst>
                <a:cs typeface="Consolas" pitchFamily="49" charset="0"/>
              </a:rPr>
              <a:t>Write SQL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UPDATE</a:t>
            </a:r>
            <a:r>
              <a:rPr lang="en-US" sz="3000" noProof="1">
                <a:solidFill>
                  <a:srgbClr val="FBEEDC"/>
                </a:solidFill>
                <a:effectLst>
                  <a:outerShdw blurRad="38100" dist="38100" dir="2700000" algn="tl">
                    <a:srgbClr val="000000">
                      <a:alpha val="43137"/>
                    </a:srgbClr>
                  </a:outerShdw>
                </a:effectLst>
                <a:cs typeface="Consolas" pitchFamily="49" charset="0"/>
              </a:rPr>
              <a:t> to change user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'pesho'</a:t>
            </a:r>
            <a:r>
              <a:rPr lang="en-US" sz="3000" noProof="1">
                <a:solidFill>
                  <a:srgbClr val="FBEEDC"/>
                </a:solidFill>
                <a:effectLst>
                  <a:outerShdw blurRad="38100" dist="38100" dir="2700000" algn="tl">
                    <a:srgbClr val="000000">
                      <a:alpha val="43137"/>
                    </a:srgbClr>
                  </a:outerShdw>
                </a:effectLst>
                <a:cs typeface="Consolas" pitchFamily="49" charset="0"/>
              </a:rPr>
              <a:t> to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'pepi'</a:t>
            </a:r>
            <a:r>
              <a:rPr lang="en-US" sz="3000" noProof="1">
                <a:solidFill>
                  <a:srgbClr val="FBEEDC"/>
                </a:solidFill>
                <a:effectLst>
                  <a:outerShdw blurRad="38100" dist="38100" dir="2700000" algn="tl">
                    <a:srgbClr val="000000">
                      <a:alpha val="43137"/>
                    </a:srgbClr>
                  </a:outerShdw>
                </a:effectLst>
                <a:cs typeface="Consolas" pitchFamily="49" charset="0"/>
              </a:rPr>
              <a:t>.</a:t>
            </a:r>
          </a:p>
          <a:p>
            <a:pPr marL="514350" lvl="1" indent="-514350">
              <a:lnSpc>
                <a:spcPct val="100000"/>
              </a:lnSpc>
              <a:spcAft>
                <a:spcPts val="0"/>
              </a:spcAft>
              <a:buClr>
                <a:srgbClr val="F2B254"/>
              </a:buClr>
              <a:buSzPct val="100000"/>
              <a:buFont typeface="+mj-lt"/>
              <a:buAutoNum type="arabicPeriod"/>
            </a:pPr>
            <a:r>
              <a:rPr lang="en-US" sz="3000" noProof="1">
                <a:solidFill>
                  <a:srgbClr val="FBEEDC"/>
                </a:solidFill>
                <a:effectLst>
                  <a:outerShdw blurRad="38100" dist="38100" dir="2700000" algn="tl">
                    <a:srgbClr val="000000">
                      <a:alpha val="43137"/>
                    </a:srgbClr>
                  </a:outerShdw>
                </a:effectLst>
                <a:cs typeface="Consolas" pitchFamily="49" charset="0"/>
              </a:rPr>
              <a:t>Write SQL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SELECT</a:t>
            </a:r>
            <a:r>
              <a:rPr lang="en-US" sz="3000" noProof="1">
                <a:solidFill>
                  <a:srgbClr val="FBEEDC"/>
                </a:solidFill>
                <a:effectLst>
                  <a:outerShdw blurRad="38100" dist="38100" dir="2700000" algn="tl">
                    <a:srgbClr val="000000">
                      <a:alpha val="43137"/>
                    </a:srgbClr>
                  </a:outerShdw>
                </a:effectLst>
                <a:cs typeface="Consolas" pitchFamily="49" charset="0"/>
              </a:rPr>
              <a:t> to show all users that start with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p</a:t>
            </a:r>
            <a:r>
              <a:rPr lang="en-US" sz="3000" noProof="1">
                <a:solidFill>
                  <a:srgbClr val="FBEEDC"/>
                </a:solidFill>
                <a:effectLst>
                  <a:outerShdw blurRad="38100" dist="38100" dir="2700000" algn="tl">
                    <a:srgbClr val="000000">
                      <a:alpha val="43137"/>
                    </a:srgbClr>
                  </a:outerShdw>
                </a:effectLst>
                <a:cs typeface="Consolas" pitchFamily="49" charset="0"/>
              </a:rPr>
              <a:t>'.</a:t>
            </a:r>
          </a:p>
          <a:p>
            <a:pPr marL="514350" lvl="1" indent="-514350">
              <a:lnSpc>
                <a:spcPct val="100000"/>
              </a:lnSpc>
              <a:spcAft>
                <a:spcPts val="0"/>
              </a:spcAft>
              <a:buClr>
                <a:srgbClr val="F2B254"/>
              </a:buClr>
              <a:buSzPct val="100000"/>
              <a:buFont typeface="+mj-lt"/>
              <a:buAutoNum type="arabicPeriod"/>
            </a:pPr>
            <a:r>
              <a:rPr lang="en-US" sz="3000" noProof="1">
                <a:solidFill>
                  <a:srgbClr val="FBEEDC"/>
                </a:solidFill>
                <a:effectLst>
                  <a:outerShdw blurRad="38100" dist="38100" dir="2700000" algn="tl">
                    <a:srgbClr val="000000">
                      <a:alpha val="43137"/>
                    </a:srgbClr>
                  </a:outerShdw>
                </a:effectLst>
                <a:cs typeface="Consolas" pitchFamily="49" charset="0"/>
              </a:rPr>
              <a:t>Write SQL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INSERT</a:t>
            </a:r>
            <a:r>
              <a:rPr lang="en-US" sz="3000" noProof="1">
                <a:solidFill>
                  <a:srgbClr val="FBEEDC"/>
                </a:solidFill>
                <a:effectLst>
                  <a:outerShdw blurRad="38100" dist="38100" dir="2700000" algn="tl">
                    <a:srgbClr val="000000">
                      <a:alpha val="43137"/>
                    </a:srgbClr>
                  </a:outerShdw>
                </a:effectLst>
                <a:cs typeface="Consolas" pitchFamily="49" charset="0"/>
              </a:rPr>
              <a:t> to create a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new post</a:t>
            </a:r>
            <a:r>
              <a:rPr lang="en-US" sz="3000" noProof="1">
                <a:solidFill>
                  <a:srgbClr val="FBEEDC"/>
                </a:solidFill>
                <a:effectLst>
                  <a:outerShdw blurRad="38100" dist="38100" dir="2700000" algn="tl">
                    <a:srgbClr val="000000">
                      <a:alpha val="43137"/>
                    </a:srgbClr>
                  </a:outerShdw>
                </a:effectLst>
                <a:cs typeface="Consolas" pitchFamily="49" charset="0"/>
              </a:rPr>
              <a:t> from user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'pepi'</a:t>
            </a:r>
            <a:r>
              <a:rPr lang="bg-BG" sz="3000" noProof="1">
                <a:solidFill>
                  <a:srgbClr val="FBEEDC"/>
                </a:solidFill>
                <a:effectLst>
                  <a:outerShdw blurRad="38100" dist="38100" dir="2700000" algn="tl">
                    <a:srgbClr val="000000">
                      <a:alpha val="43137"/>
                    </a:srgbClr>
                  </a:outerShdw>
                </a:effectLst>
                <a:cs typeface="Consolas" pitchFamily="49" charset="0"/>
              </a:rPr>
              <a:t>.</a:t>
            </a:r>
            <a:endParaRPr lang="en-US" sz="3000" noProof="1">
              <a:solidFill>
                <a:schemeClr val="tx2">
                  <a:lumMod val="75000"/>
                </a:schemeClr>
              </a:solidFill>
              <a:effectLst>
                <a:outerShdw blurRad="38100" dist="38100" dir="2700000" algn="tl">
                  <a:srgbClr val="000000">
                    <a:alpha val="43137"/>
                  </a:srgbClr>
                </a:outerShdw>
              </a:effectLst>
              <a:cs typeface="Consolas" pitchFamily="49" charset="0"/>
            </a:endParaRPr>
          </a:p>
          <a:p>
            <a:pPr marL="514350" lvl="1" indent="-514350">
              <a:lnSpc>
                <a:spcPct val="100000"/>
              </a:lnSpc>
              <a:spcAft>
                <a:spcPts val="0"/>
              </a:spcAft>
              <a:buClr>
                <a:srgbClr val="F2B254"/>
              </a:buClr>
              <a:buSzPct val="100000"/>
              <a:buFont typeface="+mj-lt"/>
              <a:buAutoNum type="arabicPeriod"/>
            </a:pPr>
            <a:r>
              <a:rPr lang="en-US" sz="3000" noProof="1">
                <a:solidFill>
                  <a:srgbClr val="FBEEDC"/>
                </a:solidFill>
                <a:effectLst>
                  <a:outerShdw blurRad="38100" dist="38100" dir="2700000" algn="tl">
                    <a:srgbClr val="000000">
                      <a:alpha val="43137"/>
                    </a:srgbClr>
                  </a:outerShdw>
                </a:effectLst>
                <a:cs typeface="Consolas" pitchFamily="49" charset="0"/>
              </a:rPr>
              <a:t>Write SQL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SELECT</a:t>
            </a:r>
            <a:r>
              <a:rPr lang="en-US" sz="3000" noProof="1">
                <a:solidFill>
                  <a:srgbClr val="FBEEDC"/>
                </a:solidFill>
                <a:effectLst>
                  <a:outerShdw blurRad="38100" dist="38100" dir="2700000" algn="tl">
                    <a:srgbClr val="000000">
                      <a:alpha val="43137"/>
                    </a:srgbClr>
                  </a:outerShdw>
                </a:effectLst>
                <a:cs typeface="Consolas" pitchFamily="49" charset="0"/>
              </a:rPr>
              <a:t> to show all posts from user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'pepi'</a:t>
            </a:r>
            <a:r>
              <a:rPr lang="bg-BG" sz="3000" noProof="1">
                <a:solidFill>
                  <a:srgbClr val="FBEEDC"/>
                </a:solidFill>
                <a:effectLst>
                  <a:outerShdw blurRad="38100" dist="38100" dir="2700000" algn="tl">
                    <a:srgbClr val="000000">
                      <a:alpha val="43137"/>
                    </a:srgbClr>
                  </a:outerShdw>
                </a:effectLst>
                <a:cs typeface="Consolas" pitchFamily="49" charset="0"/>
              </a:rPr>
              <a:t>.</a:t>
            </a:r>
          </a:p>
          <a:p>
            <a:pPr marL="514350" lvl="1" indent="-514350">
              <a:lnSpc>
                <a:spcPct val="100000"/>
              </a:lnSpc>
              <a:spcAft>
                <a:spcPts val="0"/>
              </a:spcAft>
              <a:buClr>
                <a:srgbClr val="F2B254"/>
              </a:buClr>
              <a:buSzPct val="100000"/>
              <a:buFont typeface="+mj-lt"/>
              <a:buAutoNum type="arabicPeriod"/>
            </a:pPr>
            <a:r>
              <a:rPr lang="en-US" sz="3000" noProof="1">
                <a:solidFill>
                  <a:srgbClr val="FBEEDC"/>
                </a:solidFill>
                <a:effectLst>
                  <a:outerShdw blurRad="38100" dist="38100" dir="2700000" algn="tl">
                    <a:srgbClr val="000000">
                      <a:alpha val="43137"/>
                    </a:srgbClr>
                  </a:outerShdw>
                </a:effectLst>
                <a:cs typeface="Consolas" pitchFamily="49" charset="0"/>
              </a:rPr>
              <a:t>Write SQL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DELETE</a:t>
            </a:r>
            <a:r>
              <a:rPr lang="en-US" sz="3000" noProof="1">
                <a:solidFill>
                  <a:srgbClr val="FBEEDC"/>
                </a:solidFill>
                <a:effectLst>
                  <a:outerShdw blurRad="38100" dist="38100" dir="2700000" algn="tl">
                    <a:srgbClr val="000000">
                      <a:alpha val="43137"/>
                    </a:srgbClr>
                  </a:outerShdw>
                </a:effectLst>
                <a:cs typeface="Consolas" pitchFamily="49" charset="0"/>
              </a:rPr>
              <a:t> to remove all posts from user </a:t>
            </a:r>
            <a:r>
              <a:rPr lang="en-US" sz="3000" noProof="1">
                <a:solidFill>
                  <a:schemeClr val="tx2">
                    <a:lumMod val="75000"/>
                  </a:schemeClr>
                </a:solidFill>
                <a:effectLst>
                  <a:outerShdw blurRad="38100" dist="38100" dir="2700000" algn="tl">
                    <a:srgbClr val="000000">
                      <a:alpha val="43137"/>
                    </a:srgbClr>
                  </a:outerShdw>
                </a:effectLst>
                <a:cs typeface="Consolas" pitchFamily="49" charset="0"/>
              </a:rPr>
              <a:t>'pepi'</a:t>
            </a:r>
            <a:r>
              <a:rPr lang="en-US" sz="3000" noProof="1">
                <a:solidFill>
                  <a:srgbClr val="FBEEDC"/>
                </a:solidFill>
                <a:effectLst>
                  <a:outerShdw blurRad="38100" dist="38100" dir="2700000" algn="tl">
                    <a:srgbClr val="000000">
                      <a:alpha val="43137"/>
                    </a:srgbClr>
                  </a:outerShdw>
                </a:effectLst>
                <a:cs typeface="Consolas" pitchFamily="49" charset="0"/>
              </a:rPr>
              <a:t>.</a:t>
            </a:r>
          </a:p>
        </p:txBody>
      </p:sp>
    </p:spTree>
    <p:extLst>
      <p:ext uri="{BB962C8B-B14F-4D97-AF65-F5344CB8AC3E}">
        <p14:creationId xmlns:p14="http://schemas.microsoft.com/office/powerpoint/2010/main" val="1145064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35</a:t>
            </a:fld>
            <a:endParaRPr lang="en-US" dirty="0"/>
          </a:p>
        </p:txBody>
      </p:sp>
      <p:sp>
        <p:nvSpPr>
          <p:cNvPr id="5" name="Content Placeholder 4"/>
          <p:cNvSpPr>
            <a:spLocks noGrp="1"/>
          </p:cNvSpPr>
          <p:nvPr>
            <p:ph idx="1"/>
          </p:nvPr>
        </p:nvSpPr>
        <p:spPr>
          <a:xfrm>
            <a:off x="190413" y="1151121"/>
            <a:ext cx="8222705" cy="5570355"/>
          </a:xfrm>
        </p:spPr>
        <p:txBody>
          <a:bodyPr>
            <a:normAutofit/>
          </a:bodyPr>
          <a:lstStyle/>
          <a:p>
            <a:pPr>
              <a:lnSpc>
                <a:spcPct val="110000"/>
              </a:lnSpc>
            </a:pPr>
            <a:r>
              <a:rPr lang="en-US" sz="3200" dirty="0">
                <a:solidFill>
                  <a:schemeClr val="tx2">
                    <a:lumMod val="75000"/>
                  </a:schemeClr>
                </a:solidFill>
              </a:rPr>
              <a:t>MySQL</a:t>
            </a:r>
            <a:r>
              <a:rPr lang="en-US" sz="3200" dirty="0"/>
              <a:t> is a relational database (RDBMS)</a:t>
            </a:r>
          </a:p>
          <a:p>
            <a:pPr lvl="1">
              <a:lnSpc>
                <a:spcPct val="110000"/>
              </a:lnSpc>
            </a:pPr>
            <a:r>
              <a:rPr lang="en-US" sz="3000" dirty="0"/>
              <a:t>MySQL DB holds data in </a:t>
            </a:r>
            <a:r>
              <a:rPr lang="en-US" sz="3000" dirty="0">
                <a:solidFill>
                  <a:schemeClr val="tx2">
                    <a:lumMod val="75000"/>
                  </a:schemeClr>
                </a:solidFill>
              </a:rPr>
              <a:t>tables</a:t>
            </a:r>
          </a:p>
          <a:p>
            <a:pPr lvl="1">
              <a:lnSpc>
                <a:spcPct val="110000"/>
              </a:lnSpc>
            </a:pPr>
            <a:r>
              <a:rPr lang="en-US" sz="3000" dirty="0"/>
              <a:t>Tables can have </a:t>
            </a:r>
            <a:r>
              <a:rPr lang="en-US" sz="3000" dirty="0">
                <a:solidFill>
                  <a:schemeClr val="tx2">
                    <a:lumMod val="75000"/>
                  </a:schemeClr>
                </a:solidFill>
              </a:rPr>
              <a:t>relationships</a:t>
            </a:r>
          </a:p>
          <a:p>
            <a:pPr>
              <a:lnSpc>
                <a:spcPct val="110000"/>
              </a:lnSpc>
            </a:pPr>
            <a:r>
              <a:rPr lang="en-US" sz="3200" dirty="0">
                <a:solidFill>
                  <a:schemeClr val="tx2">
                    <a:lumMod val="75000"/>
                  </a:schemeClr>
                </a:solidFill>
              </a:rPr>
              <a:t>SQL </a:t>
            </a:r>
            <a:r>
              <a:rPr lang="en-US" sz="3200" dirty="0"/>
              <a:t>is standard language for most databases</a:t>
            </a:r>
          </a:p>
          <a:p>
            <a:pPr lvl="1">
              <a:lnSpc>
                <a:spcPct val="110000"/>
              </a:lnSpc>
            </a:pPr>
            <a:r>
              <a:rPr lang="en-US" sz="3000" dirty="0"/>
              <a:t>Query data: SQL </a:t>
            </a:r>
            <a:r>
              <a:rPr lang="en-US" sz="3000" b="1" dirty="0">
                <a:solidFill>
                  <a:schemeClr val="tx2">
                    <a:lumMod val="75000"/>
                  </a:schemeClr>
                </a:solidFill>
                <a:latin typeface="Consolas" panose="020B0609020204030204" pitchFamily="49" charset="0"/>
              </a:rPr>
              <a:t>SELECT</a:t>
            </a:r>
            <a:r>
              <a:rPr lang="en-US" sz="3000" dirty="0"/>
              <a:t>, </a:t>
            </a:r>
            <a:r>
              <a:rPr lang="en-US" sz="3000" b="1" dirty="0">
                <a:solidFill>
                  <a:schemeClr val="tx2">
                    <a:lumMod val="75000"/>
                  </a:schemeClr>
                </a:solidFill>
                <a:latin typeface="Consolas" panose="020B0609020204030204" pitchFamily="49" charset="0"/>
              </a:rPr>
              <a:t>WHERE</a:t>
            </a:r>
            <a:r>
              <a:rPr lang="en-US" sz="3000" dirty="0"/>
              <a:t> + table joins</a:t>
            </a:r>
          </a:p>
          <a:p>
            <a:pPr lvl="1">
              <a:lnSpc>
                <a:spcPct val="110000"/>
              </a:lnSpc>
            </a:pPr>
            <a:r>
              <a:rPr lang="en-US" sz="3000" dirty="0"/>
              <a:t>Modify data: SQL </a:t>
            </a:r>
            <a:r>
              <a:rPr lang="en-US" sz="3000" b="1" dirty="0">
                <a:solidFill>
                  <a:schemeClr val="tx2">
                    <a:lumMod val="75000"/>
                  </a:schemeClr>
                </a:solidFill>
                <a:latin typeface="Consolas" panose="020B0609020204030204" pitchFamily="49" charset="0"/>
              </a:rPr>
              <a:t>UPDATE</a:t>
            </a:r>
            <a:r>
              <a:rPr lang="en-US" sz="3000" dirty="0"/>
              <a:t>, </a:t>
            </a:r>
            <a:r>
              <a:rPr lang="en-US" sz="3000" b="1" dirty="0">
                <a:solidFill>
                  <a:schemeClr val="tx2">
                    <a:lumMod val="75000"/>
                  </a:schemeClr>
                </a:solidFill>
                <a:latin typeface="Consolas" panose="020B0609020204030204" pitchFamily="49" charset="0"/>
              </a:rPr>
              <a:t>DELETE</a:t>
            </a:r>
            <a:r>
              <a:rPr lang="en-US" sz="3000" dirty="0"/>
              <a:t>, </a:t>
            </a:r>
            <a:r>
              <a:rPr lang="en-US" sz="3000" b="1" dirty="0">
                <a:solidFill>
                  <a:schemeClr val="tx2">
                    <a:lumMod val="75000"/>
                  </a:schemeClr>
                </a:solidFill>
                <a:latin typeface="Consolas" panose="020B0609020204030204" pitchFamily="49" charset="0"/>
              </a:rPr>
              <a:t>INSERT</a:t>
            </a:r>
            <a:endParaRPr lang="en-US" sz="3000" dirty="0"/>
          </a:p>
          <a:p>
            <a:pPr>
              <a:lnSpc>
                <a:spcPct val="110000"/>
              </a:lnSpc>
            </a:pPr>
            <a:endParaRPr lang="en-US" sz="3200" dirty="0"/>
          </a:p>
        </p:txBody>
      </p:sp>
      <p:sp>
        <p:nvSpPr>
          <p:cNvPr id="4" name="Title 3"/>
          <p:cNvSpPr>
            <a:spLocks noGrp="1"/>
          </p:cNvSpPr>
          <p:nvPr>
            <p:ph type="title"/>
          </p:nvPr>
        </p:nvSpPr>
        <p:spPr/>
        <p:txBody>
          <a:bodyPr/>
          <a:lstStyle/>
          <a:p>
            <a:r>
              <a:rPr lang="en-US"/>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8928" y="1600200"/>
            <a:ext cx="2429770" cy="180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408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https://softuni.bg/courses/software-technologies</a:t>
            </a:r>
            <a:endParaRPr lang="en-US" dirty="0"/>
          </a:p>
        </p:txBody>
      </p:sp>
    </p:spTree>
    <p:extLst>
      <p:ext uri="{BB962C8B-B14F-4D97-AF65-F5344CB8AC3E}">
        <p14:creationId xmlns:p14="http://schemas.microsoft.com/office/powerpoint/2010/main" val="3868293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a:stretch>
            <a:fillRect/>
          </a:stretch>
        </p:blipFill>
        <p:spPr>
          <a:xfrm>
            <a:off x="6813548" y="3098209"/>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pPr fontAlgn="base"/>
            <a:r>
              <a:rPr lang="en-US" b="0" dirty="0"/>
              <a:t>NoSQL Database Types</a:t>
            </a:r>
          </a:p>
        </p:txBody>
      </p:sp>
      <p:sp>
        <p:nvSpPr>
          <p:cNvPr id="444419" name="Rectangle 3"/>
          <p:cNvSpPr>
            <a:spLocks noGrp="1" noChangeArrowheads="1"/>
          </p:cNvSpPr>
          <p:nvPr>
            <p:ph idx="4294967295"/>
          </p:nvPr>
        </p:nvSpPr>
        <p:spPr>
          <a:xfrm>
            <a:off x="190413" y="1191467"/>
            <a:ext cx="11804822" cy="5530010"/>
          </a:xfrm>
        </p:spPr>
        <p:txBody>
          <a:bodyPr>
            <a:normAutofit fontScale="85000" lnSpcReduction="10000"/>
          </a:bodyPr>
          <a:lstStyle/>
          <a:p>
            <a:pPr fontAlgn="base"/>
            <a:r>
              <a:rPr lang="en-US" sz="3200" dirty="0">
                <a:solidFill>
                  <a:schemeClr val="tx2">
                    <a:lumMod val="75000"/>
                  </a:schemeClr>
                </a:solidFill>
              </a:rPr>
              <a:t>Document databases</a:t>
            </a:r>
            <a:r>
              <a:rPr lang="en-US" sz="3200" dirty="0"/>
              <a:t> </a:t>
            </a:r>
            <a:r>
              <a:rPr lang="en-US" sz="3200" dirty="0" smtClean="0"/>
              <a:t>pair </a:t>
            </a:r>
            <a:r>
              <a:rPr lang="en-US" sz="3200" dirty="0"/>
              <a:t>each key with a complex data structure known as a document. Documents can contain many different key-value pairs, or key-array pairs, or even nested documents.</a:t>
            </a:r>
          </a:p>
          <a:p>
            <a:pPr fontAlgn="base"/>
            <a:r>
              <a:rPr lang="en-US" sz="3200" dirty="0">
                <a:solidFill>
                  <a:schemeClr val="tx2">
                    <a:lumMod val="75000"/>
                  </a:schemeClr>
                </a:solidFill>
              </a:rPr>
              <a:t>Graph </a:t>
            </a:r>
            <a:r>
              <a:rPr lang="en-US" sz="3200" dirty="0" smtClean="0">
                <a:solidFill>
                  <a:schemeClr val="tx2">
                    <a:lumMod val="75000"/>
                  </a:schemeClr>
                </a:solidFill>
              </a:rPr>
              <a:t>stores</a:t>
            </a:r>
            <a:r>
              <a:rPr lang="en-US" sz="3200" dirty="0">
                <a:solidFill>
                  <a:schemeClr val="tx2">
                    <a:lumMod val="75000"/>
                  </a:schemeClr>
                </a:solidFill>
              </a:rPr>
              <a:t> </a:t>
            </a:r>
            <a:r>
              <a:rPr lang="en-US" sz="3200" dirty="0"/>
              <a:t>are used to store information about networks of data, such as social connections. Graph stores include Neo4J and </a:t>
            </a:r>
            <a:r>
              <a:rPr lang="en-US" sz="3200" dirty="0" err="1"/>
              <a:t>Giraph</a:t>
            </a:r>
            <a:r>
              <a:rPr lang="en-US" sz="3200" dirty="0"/>
              <a:t>.</a:t>
            </a:r>
          </a:p>
          <a:p>
            <a:pPr fontAlgn="base"/>
            <a:r>
              <a:rPr lang="en-US" sz="3200" dirty="0">
                <a:solidFill>
                  <a:schemeClr val="tx2">
                    <a:lumMod val="75000"/>
                  </a:schemeClr>
                </a:solidFill>
              </a:rPr>
              <a:t>Key-value stores</a:t>
            </a:r>
            <a:r>
              <a:rPr lang="en-US" sz="3200" dirty="0"/>
              <a:t> are the simplest NoSQL databases. Every single item in the database is stored as an attribute name (or 'key'), together with its value. Examples of key-value stores are </a:t>
            </a:r>
            <a:r>
              <a:rPr lang="en-US" sz="3200" dirty="0" err="1"/>
              <a:t>Riak</a:t>
            </a:r>
            <a:r>
              <a:rPr lang="en-US" sz="3200" dirty="0"/>
              <a:t> and Berkeley DB. Some key-value stores, such as </a:t>
            </a:r>
            <a:r>
              <a:rPr lang="en-US" sz="3200" dirty="0" err="1"/>
              <a:t>Redis</a:t>
            </a:r>
            <a:r>
              <a:rPr lang="en-US" sz="3200" dirty="0"/>
              <a:t>, allow each value to have a type, such as 'integer', which adds functionality.</a:t>
            </a:r>
          </a:p>
          <a:p>
            <a:pPr fontAlgn="base"/>
            <a:r>
              <a:rPr lang="en-US" sz="3200" dirty="0">
                <a:solidFill>
                  <a:schemeClr val="tx2">
                    <a:lumMod val="75000"/>
                  </a:schemeClr>
                </a:solidFill>
              </a:rPr>
              <a:t>Wide-column stores</a:t>
            </a:r>
            <a:r>
              <a:rPr lang="en-US" sz="3200" dirty="0"/>
              <a:t> such as Cassandra and </a:t>
            </a:r>
            <a:r>
              <a:rPr lang="en-US" sz="3200" dirty="0" err="1"/>
              <a:t>HBase</a:t>
            </a:r>
            <a:r>
              <a:rPr lang="en-US" sz="3200" dirty="0"/>
              <a:t> are optimized for queries over large datasets, and store columns of data together, instead of rows.</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4</a:t>
            </a:fld>
            <a:endParaRPr lang="en-US" dirty="0"/>
          </a:p>
        </p:txBody>
      </p:sp>
    </p:spTree>
    <p:extLst>
      <p:ext uri="{BB962C8B-B14F-4D97-AF65-F5344CB8AC3E}">
        <p14:creationId xmlns:p14="http://schemas.microsoft.com/office/powerpoint/2010/main" val="1362565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pPr fontAlgn="base"/>
            <a:r>
              <a:rPr lang="en-US" b="0" dirty="0" smtClean="0"/>
              <a:t>Relational Databases</a:t>
            </a:r>
            <a:endParaRPr lang="en-US" b="0"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fontAlgn="base"/>
            <a:endParaRPr lang="en-US" sz="3200" dirty="0" smtClean="0">
              <a:solidFill>
                <a:schemeClr val="tx2">
                  <a:lumMod val="75000"/>
                </a:schemeClr>
              </a:solidFill>
            </a:endParaRPr>
          </a:p>
          <a:p>
            <a:pPr fontAlgn="base"/>
            <a:endParaRPr lang="en-US" sz="3200"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5</a:t>
            </a:fld>
            <a:endParaRPr lang="en-US" dirty="0"/>
          </a:p>
        </p:txBody>
      </p:sp>
      <p:sp>
        <p:nvSpPr>
          <p:cNvPr id="5" name="Rectangle 3"/>
          <p:cNvSpPr>
            <a:spLocks noGrp="1" noChangeArrowheads="1"/>
          </p:cNvSpPr>
          <p:nvPr>
            <p:ph idx="4294967295"/>
          </p:nvPr>
        </p:nvSpPr>
        <p:spPr>
          <a:xfrm>
            <a:off x="342813" y="1343867"/>
            <a:ext cx="11804822" cy="5530010"/>
          </a:xfrm>
        </p:spPr>
        <p:txBody>
          <a:bodyPr>
            <a:normAutofit/>
          </a:bodyPr>
          <a:lstStyle/>
          <a:p>
            <a:pPr fontAlgn="base"/>
            <a:r>
              <a:rPr lang="en-US" sz="3200" dirty="0"/>
              <a:t>The relational database was invented by </a:t>
            </a:r>
            <a:r>
              <a:rPr lang="en-US" sz="3200" u="sng" dirty="0">
                <a:hlinkClick r:id="rId3"/>
              </a:rPr>
              <a:t>E. F. </a:t>
            </a:r>
            <a:r>
              <a:rPr lang="en-US" sz="3200" u="sng" dirty="0" err="1">
                <a:hlinkClick r:id="rId3"/>
              </a:rPr>
              <a:t>Codd</a:t>
            </a:r>
            <a:r>
              <a:rPr lang="en-US" sz="3200" dirty="0"/>
              <a:t> at IBM in 1970</a:t>
            </a:r>
            <a:r>
              <a:rPr lang="en-US" sz="3200" dirty="0" smtClean="0"/>
              <a:t>.</a:t>
            </a:r>
          </a:p>
          <a:p>
            <a:pPr fontAlgn="base"/>
            <a:r>
              <a:rPr lang="en-US" sz="3200" dirty="0"/>
              <a:t>A relational </a:t>
            </a:r>
            <a:r>
              <a:rPr lang="en-US" sz="3200" u="sng" dirty="0">
                <a:hlinkClick r:id="rId4"/>
              </a:rPr>
              <a:t>database</a:t>
            </a:r>
            <a:r>
              <a:rPr lang="en-US" sz="3200" dirty="0"/>
              <a:t> is a collection of </a:t>
            </a:r>
            <a:r>
              <a:rPr lang="en-US" sz="3200" u="sng" dirty="0">
                <a:hlinkClick r:id="rId5"/>
              </a:rPr>
              <a:t>data</a:t>
            </a:r>
            <a:r>
              <a:rPr lang="en-US" sz="3200" dirty="0"/>
              <a:t> items organized as a set of formally-described </a:t>
            </a:r>
            <a:r>
              <a:rPr lang="en-US" sz="3200" u="sng" dirty="0" smtClean="0">
                <a:hlinkClick r:id="rId6"/>
              </a:rPr>
              <a:t>tables</a:t>
            </a:r>
            <a:endParaRPr lang="en-US" sz="3200" u="sng" dirty="0" smtClean="0"/>
          </a:p>
          <a:p>
            <a:pPr fontAlgn="base"/>
            <a:r>
              <a:rPr lang="en-US" sz="3200" dirty="0" smtClean="0"/>
              <a:t>Application </a:t>
            </a:r>
            <a:r>
              <a:rPr lang="en-US" sz="3200" dirty="0"/>
              <a:t>program interface to a relational database is </a:t>
            </a:r>
            <a:r>
              <a:rPr lang="en-US" sz="3200" dirty="0" smtClean="0"/>
              <a:t>the </a:t>
            </a:r>
            <a:r>
              <a:rPr lang="en-US" sz="3200" i="1" dirty="0" smtClean="0"/>
              <a:t>structured </a:t>
            </a:r>
            <a:r>
              <a:rPr lang="en-US" sz="3200" i="1" dirty="0"/>
              <a:t>query language</a:t>
            </a:r>
            <a:r>
              <a:rPr lang="en-US" sz="3200" dirty="0"/>
              <a:t> (</a:t>
            </a:r>
            <a:r>
              <a:rPr lang="en-US" sz="3200" u="sng" dirty="0">
                <a:hlinkClick r:id="rId7"/>
              </a:rPr>
              <a:t>SQL</a:t>
            </a:r>
            <a:r>
              <a:rPr lang="en-US" sz="3200" dirty="0" smtClean="0"/>
              <a:t>)</a:t>
            </a:r>
          </a:p>
          <a:p>
            <a:pPr fontAlgn="base"/>
            <a:r>
              <a:rPr lang="en-US" sz="3200" dirty="0" smtClean="0"/>
              <a:t>Vendors: Oracle DB, </a:t>
            </a:r>
            <a:r>
              <a:rPr lang="en-US" sz="3200" dirty="0" err="1" smtClean="0"/>
              <a:t>Infomix</a:t>
            </a:r>
            <a:r>
              <a:rPr lang="en-US" sz="3200" dirty="0" smtClean="0"/>
              <a:t> DB, DB2, MS SQL, MySQL, PostgreSQL</a:t>
            </a:r>
          </a:p>
          <a:p>
            <a:pPr fontAlgn="base"/>
            <a:r>
              <a:rPr lang="en-US" sz="3200" dirty="0">
                <a:hlinkClick r:id="rId8"/>
              </a:rPr>
              <a:t>https://</a:t>
            </a:r>
            <a:r>
              <a:rPr lang="en-US" sz="3200" dirty="0" smtClean="0">
                <a:hlinkClick r:id="rId8"/>
              </a:rPr>
              <a:t>en.wikipedia.org/wiki/Comparison_of_relational_database_management_systems</a:t>
            </a:r>
            <a:endParaRPr lang="en-US" sz="3200" dirty="0" smtClean="0"/>
          </a:p>
          <a:p>
            <a:pPr fontAlgn="base"/>
            <a:endParaRPr lang="en-US" sz="3200" dirty="0"/>
          </a:p>
        </p:txBody>
      </p:sp>
    </p:spTree>
    <p:extLst>
      <p:ext uri="{BB962C8B-B14F-4D97-AF65-F5344CB8AC3E}">
        <p14:creationId xmlns:p14="http://schemas.microsoft.com/office/powerpoint/2010/main" val="4156040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pPr fontAlgn="base"/>
            <a:r>
              <a:rPr lang="en-US" b="0" dirty="0"/>
              <a:t>NoSQL vs. </a:t>
            </a:r>
            <a:r>
              <a:rPr lang="en-US" b="0" dirty="0" smtClean="0"/>
              <a:t>SQL</a:t>
            </a:r>
            <a:endParaRPr lang="en-US" b="0"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fontAlgn="base"/>
            <a:endParaRPr lang="en-US" sz="3200" dirty="0" smtClean="0">
              <a:solidFill>
                <a:schemeClr val="tx2">
                  <a:lumMod val="75000"/>
                </a:schemeClr>
              </a:solidFill>
            </a:endParaRPr>
          </a:p>
          <a:p>
            <a:pPr fontAlgn="base"/>
            <a:endParaRPr lang="en-US" sz="3200"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6</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09179193"/>
              </p:ext>
            </p:extLst>
          </p:nvPr>
        </p:nvGraphicFramePr>
        <p:xfrm>
          <a:off x="188814" y="914400"/>
          <a:ext cx="11544397" cy="5851750"/>
        </p:xfrm>
        <a:graphic>
          <a:graphicData uri="http://schemas.openxmlformats.org/drawingml/2006/table">
            <a:tbl>
              <a:tblPr>
                <a:tableStyleId>{5C22544A-7EE6-4342-B048-85BDC9FD1C3A}</a:tableStyleId>
              </a:tblPr>
              <a:tblGrid>
                <a:gridCol w="2507380"/>
                <a:gridCol w="4248616"/>
                <a:gridCol w="4788401"/>
              </a:tblGrid>
              <a:tr h="151140">
                <a:tc>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4749" marR="4749" marT="4749" marB="0" anchor="b"/>
                </a:tc>
                <a:tc>
                  <a:txBody>
                    <a:bodyPr/>
                    <a:lstStyle/>
                    <a:p>
                      <a:pPr algn="ctr" fontAlgn="t"/>
                      <a:r>
                        <a:rPr lang="en-US" sz="1000" b="1" u="sng" strike="noStrike" dirty="0">
                          <a:effectLst/>
                        </a:rPr>
                        <a:t>SQL Databases</a:t>
                      </a:r>
                      <a:endParaRPr lang="en-US" sz="1000" b="1" i="0" u="sng" strike="noStrike" dirty="0">
                        <a:solidFill>
                          <a:srgbClr val="424242"/>
                        </a:solidFill>
                        <a:effectLst/>
                        <a:latin typeface="Calibri" panose="020F0502020204030204" pitchFamily="34" charset="0"/>
                      </a:endParaRPr>
                    </a:p>
                  </a:txBody>
                  <a:tcPr marL="4749" marR="4749" marT="4749" marB="0"/>
                </a:tc>
                <a:tc>
                  <a:txBody>
                    <a:bodyPr/>
                    <a:lstStyle/>
                    <a:p>
                      <a:pPr algn="ctr" fontAlgn="t"/>
                      <a:r>
                        <a:rPr lang="en-US" sz="1000" b="1" u="sng" strike="noStrike" dirty="0">
                          <a:effectLst/>
                        </a:rPr>
                        <a:t>NOSQL Databases</a:t>
                      </a:r>
                      <a:endParaRPr lang="en-US" sz="1000" b="1" i="0" u="sng" strike="noStrike" dirty="0">
                        <a:solidFill>
                          <a:srgbClr val="424242"/>
                        </a:solidFill>
                        <a:effectLst/>
                        <a:latin typeface="Calibri" panose="020F0502020204030204" pitchFamily="34" charset="0"/>
                      </a:endParaRPr>
                    </a:p>
                  </a:txBody>
                  <a:tcPr marL="4749" marR="4749" marT="4749" marB="0"/>
                </a:tc>
              </a:tr>
              <a:tr h="444285">
                <a:tc>
                  <a:txBody>
                    <a:bodyPr/>
                    <a:lstStyle/>
                    <a:p>
                      <a:pPr algn="ctr" fontAlgn="ctr"/>
                      <a:r>
                        <a:rPr lang="en-US" sz="1000" b="1" u="sng" strike="noStrike" dirty="0">
                          <a:effectLst/>
                        </a:rPr>
                        <a:t>Types</a:t>
                      </a:r>
                      <a:endParaRPr lang="en-US" sz="1000" b="1" i="0" u="sng" strike="noStrike" dirty="0">
                        <a:solidFill>
                          <a:srgbClr val="424242"/>
                        </a:solidFill>
                        <a:effectLst/>
                        <a:latin typeface="Calibri" panose="020F0502020204030204" pitchFamily="34" charset="0"/>
                      </a:endParaRPr>
                    </a:p>
                  </a:txBody>
                  <a:tcPr marL="4749" marR="4749" marT="4749" marB="0" anchor="ctr"/>
                </a:tc>
                <a:tc>
                  <a:txBody>
                    <a:bodyPr/>
                    <a:lstStyle/>
                    <a:p>
                      <a:pPr algn="l" fontAlgn="t"/>
                      <a:r>
                        <a:rPr lang="en-US" sz="1000" u="none" strike="noStrike" dirty="0">
                          <a:effectLst/>
                        </a:rPr>
                        <a:t>One type (SQL database) with minor variations</a:t>
                      </a:r>
                      <a:endParaRPr lang="en-US" sz="1000" b="0" i="0" u="none" strike="noStrike" dirty="0">
                        <a:solidFill>
                          <a:srgbClr val="424242"/>
                        </a:solidFill>
                        <a:effectLst/>
                        <a:latin typeface="Calibri" panose="020F0502020204030204" pitchFamily="34" charset="0"/>
                      </a:endParaRPr>
                    </a:p>
                  </a:txBody>
                  <a:tcPr marL="4749" marR="4749" marT="4749" marB="0"/>
                </a:tc>
                <a:tc>
                  <a:txBody>
                    <a:bodyPr/>
                    <a:lstStyle/>
                    <a:p>
                      <a:pPr algn="l" fontAlgn="b"/>
                      <a:r>
                        <a:rPr lang="en-US" sz="1000" u="none" strike="noStrike" dirty="0">
                          <a:effectLst/>
                        </a:rPr>
                        <a:t>Many different types including key-value stores, document databases, wide-column stores, and graph databases</a:t>
                      </a:r>
                      <a:br>
                        <a:rPr lang="en-US" sz="1000" u="none" strike="noStrike" dirty="0">
                          <a:effectLst/>
                        </a:rPr>
                      </a:br>
                      <a:endParaRPr lang="en-US" sz="1000" b="0" i="0" u="none" strike="noStrike" dirty="0">
                        <a:solidFill>
                          <a:srgbClr val="000000"/>
                        </a:solidFill>
                        <a:effectLst/>
                        <a:latin typeface="Calibri" panose="020F0502020204030204" pitchFamily="34" charset="0"/>
                      </a:endParaRPr>
                    </a:p>
                  </a:txBody>
                  <a:tcPr marL="4749" marR="4749" marT="4749" marB="0" anchor="b"/>
                </a:tc>
              </a:tr>
              <a:tr h="572166">
                <a:tc>
                  <a:txBody>
                    <a:bodyPr/>
                    <a:lstStyle/>
                    <a:p>
                      <a:pPr algn="ctr" fontAlgn="ctr"/>
                      <a:r>
                        <a:rPr lang="en-US" sz="1000" b="1" u="sng" strike="noStrike" dirty="0">
                          <a:effectLst/>
                        </a:rPr>
                        <a:t>Development History </a:t>
                      </a:r>
                      <a:endParaRPr lang="en-US" sz="1000" b="1" i="0" u="sng" strike="noStrike" dirty="0">
                        <a:solidFill>
                          <a:srgbClr val="000000"/>
                        </a:solidFill>
                        <a:effectLst/>
                        <a:latin typeface="Calibri" panose="020F0502020204030204" pitchFamily="34" charset="0"/>
                      </a:endParaRPr>
                    </a:p>
                  </a:txBody>
                  <a:tcPr marL="4749" marR="4749" marT="4749" marB="0" anchor="ctr"/>
                </a:tc>
                <a:tc>
                  <a:txBody>
                    <a:bodyPr/>
                    <a:lstStyle/>
                    <a:p>
                      <a:pPr algn="l" fontAlgn="b"/>
                      <a:r>
                        <a:rPr lang="en-US" sz="1000" u="none" strike="noStrike">
                          <a:effectLst/>
                        </a:rPr>
                        <a:t>Developed in 1970s to deal with first wave of data storage applications </a:t>
                      </a:r>
                      <a:endParaRPr lang="en-US" sz="1000" b="0" i="0" u="none" strike="noStrike">
                        <a:solidFill>
                          <a:srgbClr val="000000"/>
                        </a:solidFill>
                        <a:effectLst/>
                        <a:latin typeface="Calibri" panose="020F0502020204030204" pitchFamily="34" charset="0"/>
                      </a:endParaRPr>
                    </a:p>
                  </a:txBody>
                  <a:tcPr marL="4749" marR="4749" marT="4749" marB="0" anchor="b"/>
                </a:tc>
                <a:tc>
                  <a:txBody>
                    <a:bodyPr/>
                    <a:lstStyle/>
                    <a:p>
                      <a:pPr algn="l" fontAlgn="b"/>
                      <a:r>
                        <a:rPr lang="en-US" sz="1000" u="none" strike="noStrike">
                          <a:effectLst/>
                        </a:rPr>
                        <a:t>Developed in late 2000s to deal with limitations of SQL databases, especially scalability, multi-structured data, geo-distribution and agile development sprints</a:t>
                      </a:r>
                      <a:br>
                        <a:rPr lang="en-US" sz="1000" u="none" strike="noStrike">
                          <a:effectLst/>
                        </a:rPr>
                      </a:br>
                      <a:endParaRPr lang="en-US" sz="1000" b="0" i="0" u="none" strike="noStrike">
                        <a:solidFill>
                          <a:srgbClr val="000000"/>
                        </a:solidFill>
                        <a:effectLst/>
                        <a:latin typeface="Calibri" panose="020F0502020204030204" pitchFamily="34" charset="0"/>
                      </a:endParaRPr>
                    </a:p>
                  </a:txBody>
                  <a:tcPr marL="4749" marR="4749" marT="4749" marB="0" anchor="b"/>
                </a:tc>
              </a:tr>
              <a:tr h="297712">
                <a:tc>
                  <a:txBody>
                    <a:bodyPr/>
                    <a:lstStyle/>
                    <a:p>
                      <a:pPr algn="ctr" fontAlgn="ctr"/>
                      <a:r>
                        <a:rPr lang="en-US" sz="1000" b="1" u="sng" strike="noStrike" dirty="0">
                          <a:effectLst/>
                        </a:rPr>
                        <a:t>Examples</a:t>
                      </a:r>
                      <a:endParaRPr lang="en-US" sz="1000" b="1" i="0" u="sng" strike="noStrike" dirty="0">
                        <a:solidFill>
                          <a:srgbClr val="000000"/>
                        </a:solidFill>
                        <a:effectLst/>
                        <a:latin typeface="Calibri" panose="020F0502020204030204" pitchFamily="34" charset="0"/>
                      </a:endParaRPr>
                    </a:p>
                  </a:txBody>
                  <a:tcPr marL="4749" marR="4749" marT="4749" marB="0" anchor="ctr"/>
                </a:tc>
                <a:tc>
                  <a:txBody>
                    <a:bodyPr/>
                    <a:lstStyle/>
                    <a:p>
                      <a:pPr algn="l" fontAlgn="b"/>
                      <a:r>
                        <a:rPr lang="en-US" sz="1000" u="none" strike="noStrike">
                          <a:effectLst/>
                        </a:rPr>
                        <a:t>MySQL, Postgres, Microsoft SQL Server, Oracle Database </a:t>
                      </a:r>
                      <a:endParaRPr lang="en-US" sz="1000" b="0" i="0" u="none" strike="noStrike">
                        <a:solidFill>
                          <a:srgbClr val="000000"/>
                        </a:solidFill>
                        <a:effectLst/>
                        <a:latin typeface="Calibri" panose="020F0502020204030204" pitchFamily="34" charset="0"/>
                      </a:endParaRPr>
                    </a:p>
                  </a:txBody>
                  <a:tcPr marL="4749" marR="4749" marT="4749" marB="0" anchor="b"/>
                </a:tc>
                <a:tc>
                  <a:txBody>
                    <a:bodyPr/>
                    <a:lstStyle/>
                    <a:p>
                      <a:pPr algn="l" fontAlgn="b"/>
                      <a:r>
                        <a:rPr lang="en-US" sz="1000" u="none" strike="noStrike" dirty="0">
                          <a:effectLst/>
                        </a:rPr>
                        <a:t>MongoDB, Cassandra, </a:t>
                      </a:r>
                      <a:r>
                        <a:rPr lang="en-US" sz="1000" u="none" strike="noStrike" dirty="0" err="1">
                          <a:effectLst/>
                        </a:rPr>
                        <a:t>HBase</a:t>
                      </a:r>
                      <a:r>
                        <a:rPr lang="en-US" sz="1000" u="none" strike="noStrike" dirty="0">
                          <a:effectLst/>
                        </a:rPr>
                        <a:t>, </a:t>
                      </a:r>
                      <a:r>
                        <a:rPr lang="en-US" sz="1000" u="none" strike="noStrike" dirty="0" smtClean="0">
                          <a:effectLst/>
                        </a:rPr>
                        <a:t>Neo4j, </a:t>
                      </a:r>
                      <a:r>
                        <a:rPr lang="en-US" sz="1000" u="none" strike="noStrike" dirty="0" err="1" smtClean="0">
                          <a:effectLst/>
                        </a:rPr>
                        <a:t>Couchbase</a:t>
                      </a:r>
                      <a:r>
                        <a:rPr lang="en-US" sz="1000" u="none" strike="noStrike" dirty="0" smtClean="0">
                          <a:effectLst/>
                        </a:rPr>
                        <a:t>,</a:t>
                      </a:r>
                      <a:r>
                        <a:rPr lang="en-US" sz="1000" u="none" strike="noStrike" baseline="0" dirty="0" smtClean="0">
                          <a:effectLst/>
                        </a:rPr>
                        <a:t> </a:t>
                      </a:r>
                      <a:r>
                        <a:rPr lang="en-US" sz="1000" u="none" strike="noStrike" baseline="0" dirty="0" err="1" smtClean="0">
                          <a:effectLst/>
                        </a:rPr>
                        <a:t>CouchDB</a:t>
                      </a:r>
                      <a:r>
                        <a:rPr lang="en-US" sz="1000" u="none" strike="noStrike" baseline="0" dirty="0" smtClean="0">
                          <a:effectLst/>
                        </a:rPr>
                        <a:t>, </a:t>
                      </a:r>
                      <a:r>
                        <a:rPr lang="en-US" sz="1000" u="none" strike="noStrike" baseline="0" dirty="0" err="1" smtClean="0">
                          <a:effectLst/>
                        </a:rPr>
                        <a:t>Redis</a:t>
                      </a:r>
                      <a:r>
                        <a:rPr lang="en-US" sz="1000" u="none" strike="noStrike" dirty="0">
                          <a:effectLst/>
                        </a:rPr>
                        <a:t/>
                      </a:r>
                      <a:br>
                        <a:rPr lang="en-US" sz="1000" u="none" strike="noStrike" dirty="0">
                          <a:effectLst/>
                        </a:rPr>
                      </a:br>
                      <a:endParaRPr lang="en-US" sz="1000" b="0" i="0" u="none" strike="noStrike" dirty="0">
                        <a:solidFill>
                          <a:srgbClr val="000000"/>
                        </a:solidFill>
                        <a:effectLst/>
                        <a:latin typeface="Calibri" panose="020F0502020204030204" pitchFamily="34" charset="0"/>
                      </a:endParaRPr>
                    </a:p>
                  </a:txBody>
                  <a:tcPr marL="4749" marR="4749" marT="4749" marB="0" anchor="b"/>
                </a:tc>
              </a:tr>
              <a:tr h="1523856">
                <a:tc>
                  <a:txBody>
                    <a:bodyPr/>
                    <a:lstStyle/>
                    <a:p>
                      <a:pPr algn="ctr" fontAlgn="ctr"/>
                      <a:r>
                        <a:rPr lang="en-US" sz="1000" b="1" u="sng" strike="noStrike" dirty="0">
                          <a:effectLst/>
                        </a:rPr>
                        <a:t>Data Storage Model </a:t>
                      </a:r>
                      <a:endParaRPr lang="en-US" sz="1000" b="1" i="0" u="sng" strike="noStrike" dirty="0">
                        <a:solidFill>
                          <a:srgbClr val="000000"/>
                        </a:solidFill>
                        <a:effectLst/>
                        <a:latin typeface="Calibri" panose="020F0502020204030204" pitchFamily="34" charset="0"/>
                      </a:endParaRPr>
                    </a:p>
                  </a:txBody>
                  <a:tcPr marL="4749" marR="4749" marT="4749" marB="0" anchor="ctr"/>
                </a:tc>
                <a:tc>
                  <a:txBody>
                    <a:bodyPr/>
                    <a:lstStyle/>
                    <a:p>
                      <a:pPr algn="l" fontAlgn="b"/>
                      <a:r>
                        <a:rPr lang="en-US" sz="1000" u="none" strike="noStrike" dirty="0">
                          <a:effectLst/>
                        </a:rPr>
                        <a:t>Individual records (e.g., 'employees') are stored as rows in tables, with each column storing a specific piece of data about that record (e.g., 'manager,' 'date hired,' etc.), much like a spreadsheet. Related data is stored in separate tables, and then joined together when more complex queries are executed. For example, 'offices' might be stored in one table, and 'employees' in another. When a user wants to find the work address of an employee, the database engine joins the 'employee' and 'office' tables together to get all the information necessary. </a:t>
                      </a:r>
                      <a:endParaRPr lang="en-US" sz="1000" b="0" i="0" u="none" strike="noStrike" dirty="0">
                        <a:solidFill>
                          <a:srgbClr val="000000"/>
                        </a:solidFill>
                        <a:effectLst/>
                        <a:latin typeface="Calibri" panose="020F0502020204030204" pitchFamily="34" charset="0"/>
                      </a:endParaRPr>
                    </a:p>
                  </a:txBody>
                  <a:tcPr marL="4749" marR="4749" marT="4749" marB="0" anchor="b"/>
                </a:tc>
                <a:tc>
                  <a:txBody>
                    <a:bodyPr/>
                    <a:lstStyle/>
                    <a:p>
                      <a:pPr algn="l" fontAlgn="b"/>
                      <a:r>
                        <a:rPr lang="en-US" sz="1000" u="none" strike="noStrike" dirty="0">
                          <a:effectLst/>
                        </a:rPr>
                        <a:t>Varies based on database type. For example, key-value stores function similarly to SQL databases, but have only two columns ('key' and 'value'), with more complex information sometimes stored as BLOBs within the 'value' columns. Document databases do away with the table-and-row model altogether, storing all relevant data together in single 'document' in JSON, XML, or another format, which can nest values hierarchically.</a:t>
                      </a:r>
                      <a:br>
                        <a:rPr lang="en-US" sz="1000" u="none" strike="noStrike" dirty="0">
                          <a:effectLst/>
                        </a:rPr>
                      </a:br>
                      <a:endParaRPr lang="en-US" sz="1000" b="0" i="0" u="none" strike="noStrike" dirty="0">
                        <a:solidFill>
                          <a:srgbClr val="000000"/>
                        </a:solidFill>
                        <a:effectLst/>
                        <a:latin typeface="Calibri" panose="020F0502020204030204" pitchFamily="34" charset="0"/>
                      </a:endParaRPr>
                    </a:p>
                  </a:txBody>
                  <a:tcPr marL="4749" marR="4749" marT="4749" marB="0" anchor="b"/>
                </a:tc>
              </a:tr>
              <a:tr h="858250">
                <a:tc>
                  <a:txBody>
                    <a:bodyPr/>
                    <a:lstStyle/>
                    <a:p>
                      <a:pPr algn="ctr" fontAlgn="ctr"/>
                      <a:r>
                        <a:rPr lang="en-US" sz="1000" b="1" u="sng" strike="noStrike" dirty="0">
                          <a:effectLst/>
                        </a:rPr>
                        <a:t>Schemas</a:t>
                      </a:r>
                      <a:endParaRPr lang="en-US" sz="1000" b="1" i="0" u="sng" strike="noStrike" dirty="0">
                        <a:solidFill>
                          <a:srgbClr val="424242"/>
                        </a:solidFill>
                        <a:effectLst/>
                        <a:latin typeface="Calibri" panose="020F0502020204030204" pitchFamily="34" charset="0"/>
                      </a:endParaRPr>
                    </a:p>
                  </a:txBody>
                  <a:tcPr marL="4749" marR="4749" marT="4749" marB="0" anchor="ctr"/>
                </a:tc>
                <a:tc>
                  <a:txBody>
                    <a:bodyPr/>
                    <a:lstStyle/>
                    <a:p>
                      <a:pPr algn="l" fontAlgn="b"/>
                      <a:r>
                        <a:rPr lang="en-US" sz="1000" u="none" strike="noStrike" dirty="0">
                          <a:effectLst/>
                        </a:rPr>
                        <a:t>Structure and data types are fixed in advance. To store information about a new data item, the entire database must be altered, during which time the database must be taken offline. </a:t>
                      </a:r>
                      <a:endParaRPr lang="en-US" sz="1000" b="0" i="0" u="none" strike="noStrike" dirty="0">
                        <a:solidFill>
                          <a:srgbClr val="000000"/>
                        </a:solidFill>
                        <a:effectLst/>
                        <a:latin typeface="Calibri" panose="020F0502020204030204" pitchFamily="34" charset="0"/>
                      </a:endParaRPr>
                    </a:p>
                  </a:txBody>
                  <a:tcPr marL="4749" marR="4749" marT="4749" marB="0" anchor="b"/>
                </a:tc>
                <a:tc>
                  <a:txBody>
                    <a:bodyPr/>
                    <a:lstStyle/>
                    <a:p>
                      <a:pPr algn="l" fontAlgn="b"/>
                      <a:r>
                        <a:rPr lang="en-US" sz="1000" u="none" strike="noStrike">
                          <a:effectLst/>
                        </a:rPr>
                        <a:t>Typically dynamic, with some enforcing data validation rules. Applications can add new fields on the fly, and unlike SQL table rows, dissimilar data can be stored together as necessary. For some databases (e.g., wide-column stores), it is somewhat more challenging to add new fields dynamically.</a:t>
                      </a:r>
                      <a:br>
                        <a:rPr lang="en-US" sz="1000" u="none" strike="noStrike">
                          <a:effectLst/>
                        </a:rPr>
                      </a:br>
                      <a:endParaRPr lang="en-US" sz="1000" b="0" i="0" u="none" strike="noStrike">
                        <a:solidFill>
                          <a:srgbClr val="000000"/>
                        </a:solidFill>
                        <a:effectLst/>
                        <a:latin typeface="Calibri" panose="020F0502020204030204" pitchFamily="34" charset="0"/>
                      </a:endParaRPr>
                    </a:p>
                  </a:txBody>
                  <a:tcPr marL="4749" marR="4749" marT="4749" marB="0" anchor="b"/>
                </a:tc>
              </a:tr>
              <a:tr h="953610">
                <a:tc>
                  <a:txBody>
                    <a:bodyPr/>
                    <a:lstStyle/>
                    <a:p>
                      <a:pPr algn="ctr" fontAlgn="ctr"/>
                      <a:r>
                        <a:rPr lang="en-US" sz="1000" b="1" u="sng" strike="noStrike" dirty="0">
                          <a:effectLst/>
                        </a:rPr>
                        <a:t>Scaling</a:t>
                      </a:r>
                      <a:endParaRPr lang="en-US" sz="1000" b="1" i="0" u="sng" strike="noStrike" dirty="0">
                        <a:solidFill>
                          <a:srgbClr val="000000"/>
                        </a:solidFill>
                        <a:effectLst/>
                        <a:latin typeface="Calibri" panose="020F0502020204030204" pitchFamily="34" charset="0"/>
                      </a:endParaRPr>
                    </a:p>
                  </a:txBody>
                  <a:tcPr marL="4749" marR="4749" marT="4749" marB="0" anchor="ctr"/>
                </a:tc>
                <a:tc>
                  <a:txBody>
                    <a:bodyPr/>
                    <a:lstStyle/>
                    <a:p>
                      <a:pPr algn="l" fontAlgn="b"/>
                      <a:r>
                        <a:rPr lang="en-US" sz="1000" u="none" strike="noStrike">
                          <a:effectLst/>
                        </a:rPr>
                        <a:t>Vertically, meaning a single server must be made increasingly powerful in order to deal with increased demand. It is possible to spread SQL databases over many servers, but significant additional engineering is generally required, and core relational features such as JOINs, referential integrity and transactions are typically lost. </a:t>
                      </a:r>
                      <a:endParaRPr lang="en-US" sz="1000" b="0" i="0" u="none" strike="noStrike">
                        <a:solidFill>
                          <a:srgbClr val="000000"/>
                        </a:solidFill>
                        <a:effectLst/>
                        <a:latin typeface="Calibri" panose="020F0502020204030204" pitchFamily="34" charset="0"/>
                      </a:endParaRPr>
                    </a:p>
                  </a:txBody>
                  <a:tcPr marL="4749" marR="4749" marT="4749" marB="0" anchor="b"/>
                </a:tc>
                <a:tc>
                  <a:txBody>
                    <a:bodyPr/>
                    <a:lstStyle/>
                    <a:p>
                      <a:pPr algn="l" fontAlgn="b"/>
                      <a:r>
                        <a:rPr lang="en-US" sz="1000" u="none" strike="noStrike">
                          <a:effectLst/>
                        </a:rPr>
                        <a:t>Horizontally, meaning that to add capacity, a database administrator can simply add more commodity servers or cloud instances. The database automatically spreads data across servers as necessary.</a:t>
                      </a:r>
                      <a:br>
                        <a:rPr lang="en-US" sz="1000" u="none" strike="noStrike">
                          <a:effectLst/>
                        </a:rPr>
                      </a:br>
                      <a:endParaRPr lang="en-US" sz="1000" b="0" i="0" u="none" strike="noStrike">
                        <a:solidFill>
                          <a:srgbClr val="000000"/>
                        </a:solidFill>
                        <a:effectLst/>
                        <a:latin typeface="Calibri" panose="020F0502020204030204" pitchFamily="34" charset="0"/>
                      </a:endParaRPr>
                    </a:p>
                  </a:txBody>
                  <a:tcPr marL="4749" marR="4749" marT="4749" marB="0" anchor="b"/>
                </a:tc>
              </a:tr>
              <a:tr h="300388">
                <a:tc>
                  <a:txBody>
                    <a:bodyPr/>
                    <a:lstStyle/>
                    <a:p>
                      <a:pPr algn="ctr" fontAlgn="ctr"/>
                      <a:r>
                        <a:rPr lang="en-US" sz="1000" b="1" u="sng" strike="noStrike" dirty="0">
                          <a:effectLst/>
                        </a:rPr>
                        <a:t>Development Model</a:t>
                      </a:r>
                      <a:endParaRPr lang="en-US" sz="1000" b="1" i="0" u="sng" strike="noStrike" dirty="0">
                        <a:solidFill>
                          <a:srgbClr val="424242"/>
                        </a:solidFill>
                        <a:effectLst/>
                        <a:latin typeface="Calibri" panose="020F0502020204030204" pitchFamily="34" charset="0"/>
                      </a:endParaRPr>
                    </a:p>
                  </a:txBody>
                  <a:tcPr marL="4749" marR="4749" marT="4749" marB="0" anchor="ctr"/>
                </a:tc>
                <a:tc>
                  <a:txBody>
                    <a:bodyPr/>
                    <a:lstStyle/>
                    <a:p>
                      <a:pPr algn="l" fontAlgn="t"/>
                      <a:r>
                        <a:rPr lang="en-US" sz="1000" u="none" strike="noStrike" dirty="0">
                          <a:effectLst/>
                        </a:rPr>
                        <a:t>Mix of open-source (e.g., Postgres, MySQL) and closed source (e.g., Oracle </a:t>
                      </a:r>
                      <a:r>
                        <a:rPr lang="en-US" sz="1000" u="none" strike="noStrike" dirty="0" smtClean="0">
                          <a:effectLst/>
                        </a:rPr>
                        <a:t>Database, Informix, MS SQL)</a:t>
                      </a:r>
                      <a:endParaRPr lang="en-US" sz="1000" b="0" i="0" u="none" strike="noStrike" dirty="0">
                        <a:solidFill>
                          <a:srgbClr val="424242"/>
                        </a:solidFill>
                        <a:effectLst/>
                        <a:latin typeface="Calibri" panose="020F0502020204030204" pitchFamily="34" charset="0"/>
                      </a:endParaRPr>
                    </a:p>
                  </a:txBody>
                  <a:tcPr marL="4749" marR="4749" marT="4749" marB="0"/>
                </a:tc>
                <a:tc>
                  <a:txBody>
                    <a:bodyPr/>
                    <a:lstStyle/>
                    <a:p>
                      <a:pPr algn="l" fontAlgn="t"/>
                      <a:r>
                        <a:rPr lang="en-US" sz="1000" u="none" strike="noStrike">
                          <a:effectLst/>
                        </a:rPr>
                        <a:t>Open-source</a:t>
                      </a:r>
                      <a:endParaRPr lang="en-US" sz="1000" b="0" i="0" u="none" strike="noStrike">
                        <a:solidFill>
                          <a:srgbClr val="424242"/>
                        </a:solidFill>
                        <a:effectLst/>
                        <a:latin typeface="Calibri" panose="020F0502020204030204" pitchFamily="34" charset="0"/>
                      </a:endParaRPr>
                    </a:p>
                  </a:txBody>
                  <a:tcPr marL="4749" marR="4749" marT="4749" marB="0"/>
                </a:tc>
              </a:tr>
              <a:tr h="300388">
                <a:tc>
                  <a:txBody>
                    <a:bodyPr/>
                    <a:lstStyle/>
                    <a:p>
                      <a:pPr algn="ctr" fontAlgn="ctr"/>
                      <a:r>
                        <a:rPr lang="en-US" sz="1000" b="1" u="sng" strike="noStrike" dirty="0">
                          <a:effectLst/>
                        </a:rPr>
                        <a:t>Supports Transactions</a:t>
                      </a:r>
                      <a:endParaRPr lang="en-US" sz="1000" b="1" i="0" u="sng" strike="noStrike" dirty="0">
                        <a:solidFill>
                          <a:srgbClr val="424242"/>
                        </a:solidFill>
                        <a:effectLst/>
                        <a:latin typeface="Calibri" panose="020F0502020204030204" pitchFamily="34" charset="0"/>
                      </a:endParaRPr>
                    </a:p>
                  </a:txBody>
                  <a:tcPr marL="4749" marR="4749" marT="4749" marB="0" anchor="ctr"/>
                </a:tc>
                <a:tc>
                  <a:txBody>
                    <a:bodyPr/>
                    <a:lstStyle/>
                    <a:p>
                      <a:pPr algn="l" fontAlgn="t"/>
                      <a:r>
                        <a:rPr lang="en-US" sz="1000" u="none" strike="noStrike">
                          <a:effectLst/>
                        </a:rPr>
                        <a:t>Yes, updates can be configured to complete entirely or not at all</a:t>
                      </a:r>
                      <a:endParaRPr lang="en-US" sz="1000" b="0" i="0" u="none" strike="noStrike">
                        <a:solidFill>
                          <a:srgbClr val="424242"/>
                        </a:solidFill>
                        <a:effectLst/>
                        <a:latin typeface="Calibri" panose="020F0502020204030204" pitchFamily="34" charset="0"/>
                      </a:endParaRPr>
                    </a:p>
                  </a:txBody>
                  <a:tcPr marL="4749" marR="4749" marT="4749" marB="0"/>
                </a:tc>
                <a:tc>
                  <a:txBody>
                    <a:bodyPr/>
                    <a:lstStyle/>
                    <a:p>
                      <a:pPr algn="l" fontAlgn="t"/>
                      <a:r>
                        <a:rPr lang="en-US" sz="1000" u="none" strike="noStrike">
                          <a:effectLst/>
                        </a:rPr>
                        <a:t>In certain circumstances and at certain levels (e.g., document level vs. database level)</a:t>
                      </a:r>
                      <a:endParaRPr lang="en-US" sz="1000" b="0" i="0" u="none" strike="noStrike">
                        <a:solidFill>
                          <a:srgbClr val="424242"/>
                        </a:solidFill>
                        <a:effectLst/>
                        <a:latin typeface="Calibri" panose="020F0502020204030204" pitchFamily="34" charset="0"/>
                      </a:endParaRPr>
                    </a:p>
                  </a:txBody>
                  <a:tcPr marL="4749" marR="4749" marT="4749" marB="0"/>
                </a:tc>
              </a:tr>
              <a:tr h="405284">
                <a:tc>
                  <a:txBody>
                    <a:bodyPr/>
                    <a:lstStyle/>
                    <a:p>
                      <a:pPr algn="ctr" fontAlgn="ctr"/>
                      <a:r>
                        <a:rPr lang="en-US" sz="1000" b="1" u="sng" strike="noStrike" dirty="0">
                          <a:effectLst/>
                        </a:rPr>
                        <a:t>Data Manipulation</a:t>
                      </a:r>
                      <a:endParaRPr lang="en-US" sz="1000" b="1" i="0" u="sng" strike="noStrike" dirty="0">
                        <a:solidFill>
                          <a:srgbClr val="424242"/>
                        </a:solidFill>
                        <a:effectLst/>
                        <a:latin typeface="Calibri" panose="020F0502020204030204" pitchFamily="34" charset="0"/>
                      </a:endParaRPr>
                    </a:p>
                  </a:txBody>
                  <a:tcPr marL="4749" marR="4749" marT="4749" marB="0" anchor="ctr"/>
                </a:tc>
                <a:tc>
                  <a:txBody>
                    <a:bodyPr/>
                    <a:lstStyle/>
                    <a:p>
                      <a:pPr algn="l" fontAlgn="t"/>
                      <a:r>
                        <a:rPr lang="en-US" sz="1000" u="none" strike="noStrike">
                          <a:effectLst/>
                        </a:rPr>
                        <a:t>Specific language using Select, Insert, and Update statements, e.g. SELECT fields FROM table WHERE…</a:t>
                      </a:r>
                      <a:endParaRPr lang="en-US" sz="1000" b="0" i="0" u="none" strike="noStrike">
                        <a:solidFill>
                          <a:srgbClr val="424242"/>
                        </a:solidFill>
                        <a:effectLst/>
                        <a:latin typeface="Calibri" panose="020F0502020204030204" pitchFamily="34" charset="0"/>
                      </a:endParaRPr>
                    </a:p>
                  </a:txBody>
                  <a:tcPr marL="4749" marR="4749" marT="4749" marB="0"/>
                </a:tc>
                <a:tc>
                  <a:txBody>
                    <a:bodyPr/>
                    <a:lstStyle/>
                    <a:p>
                      <a:pPr algn="l" fontAlgn="t"/>
                      <a:r>
                        <a:rPr lang="en-US" sz="1000" u="none" strike="noStrike" dirty="0">
                          <a:effectLst/>
                        </a:rPr>
                        <a:t>Through object-oriented APIs</a:t>
                      </a:r>
                      <a:endParaRPr lang="en-US" sz="1000" b="0" i="0" u="none" strike="noStrike" dirty="0">
                        <a:solidFill>
                          <a:srgbClr val="424242"/>
                        </a:solidFill>
                        <a:effectLst/>
                        <a:latin typeface="Calibri" panose="020F0502020204030204" pitchFamily="34" charset="0"/>
                      </a:endParaRPr>
                    </a:p>
                  </a:txBody>
                  <a:tcPr marL="4749" marR="4749" marT="4749" marB="0"/>
                </a:tc>
              </a:tr>
            </a:tbl>
          </a:graphicData>
        </a:graphic>
      </p:graphicFrame>
    </p:spTree>
    <p:extLst>
      <p:ext uri="{BB962C8B-B14F-4D97-AF65-F5344CB8AC3E}">
        <p14:creationId xmlns:p14="http://schemas.microsoft.com/office/powerpoint/2010/main" val="3300803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5527040"/>
            <a:ext cx="8938472" cy="820600"/>
          </a:xfrm>
        </p:spPr>
        <p:txBody>
          <a:bodyPr/>
          <a:lstStyle/>
          <a:p>
            <a:r>
              <a:rPr lang="en-US" dirty="0"/>
              <a:t>MySQL – Overview</a:t>
            </a:r>
          </a:p>
        </p:txBody>
      </p:sp>
      <p:grpSp>
        <p:nvGrpSpPr>
          <p:cNvPr id="11" name="Group 10"/>
          <p:cNvGrpSpPr/>
          <p:nvPr/>
        </p:nvGrpSpPr>
        <p:grpSpPr>
          <a:xfrm>
            <a:off x="2993284" y="1214802"/>
            <a:ext cx="5844328" cy="3814398"/>
            <a:chOff x="3656012" y="1957444"/>
            <a:chExt cx="4275540" cy="2790502"/>
          </a:xfrm>
        </p:grpSpPr>
        <p:pic>
          <p:nvPicPr>
            <p:cNvPr id="9" name="Picture 4" descr="http://www.w3resource.com/mysql/mysql-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42" r="-3634"/>
            <a:stretch/>
          </p:blipFill>
          <p:spPr bwMode="auto">
            <a:xfrm>
              <a:off x="3656012" y="2514600"/>
              <a:ext cx="4275540" cy="2233346"/>
            </a:xfrm>
            <a:prstGeom prst="roundRect">
              <a:avLst>
                <a:gd name="adj" fmla="val 3171"/>
              </a:avLst>
            </a:prstGeom>
            <a:solidFill>
              <a:srgbClr val="FFFFFF"/>
            </a:solidFill>
            <a:extLst/>
          </p:spPr>
        </p:pic>
        <p:pic>
          <p:nvPicPr>
            <p:cNvPr id="10" name="Picture 2" descr="http://www.iconspedia.com/uploads/1913906277156034685.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157637">
              <a:off x="4466058" y="1957444"/>
              <a:ext cx="1890811" cy="1890811"/>
            </a:xfrm>
            <a:prstGeom prst="rect">
              <a:avLst/>
            </a:prstGeom>
            <a:noFill/>
          </p:spPr>
        </p:pic>
      </p:grpSp>
    </p:spTree>
    <p:extLst>
      <p:ext uri="{BB962C8B-B14F-4D97-AF65-F5344CB8AC3E}">
        <p14:creationId xmlns:p14="http://schemas.microsoft.com/office/powerpoint/2010/main" val="167618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3" name="Content Placeholder 2"/>
          <p:cNvSpPr>
            <a:spLocks noGrp="1"/>
          </p:cNvSpPr>
          <p:nvPr>
            <p:ph idx="1"/>
          </p:nvPr>
        </p:nvSpPr>
        <p:spPr/>
        <p:txBody>
          <a:bodyPr>
            <a:normAutofit/>
          </a:bodyPr>
          <a:lstStyle/>
          <a:p>
            <a:r>
              <a:rPr lang="en-US" b="1" dirty="0">
                <a:solidFill>
                  <a:schemeClr val="tx2">
                    <a:lumMod val="75000"/>
                  </a:schemeClr>
                </a:solidFill>
              </a:rPr>
              <a:t>MySQL</a:t>
            </a:r>
            <a:endParaRPr lang="en-US" dirty="0"/>
          </a:p>
          <a:p>
            <a:pPr lvl="1"/>
            <a:r>
              <a:rPr lang="en-US" dirty="0"/>
              <a:t>MySQL is </a:t>
            </a:r>
            <a:r>
              <a:rPr lang="en-US" dirty="0">
                <a:solidFill>
                  <a:schemeClr val="tx2">
                    <a:lumMod val="75000"/>
                  </a:schemeClr>
                </a:solidFill>
              </a:rPr>
              <a:t>open-source</a:t>
            </a:r>
            <a:r>
              <a:rPr lang="en-US" dirty="0"/>
              <a:t> DB server (RDBMS)</a:t>
            </a:r>
          </a:p>
          <a:p>
            <a:pPr lvl="1"/>
            <a:r>
              <a:rPr lang="en-US" dirty="0"/>
              <a:t>World's most-popular open-source database</a:t>
            </a:r>
          </a:p>
          <a:p>
            <a:pPr lvl="1"/>
            <a:r>
              <a:rPr lang="en-US" dirty="0"/>
              <a:t>Used to power web sites and small apps</a:t>
            </a:r>
          </a:p>
          <a:p>
            <a:r>
              <a:rPr lang="en-US" dirty="0"/>
              <a:t>Free and paid </a:t>
            </a:r>
            <a:r>
              <a:rPr lang="en-US" dirty="0" smtClean="0"/>
              <a:t>editions </a:t>
            </a:r>
            <a:endParaRPr lang="en-US" dirty="0"/>
          </a:p>
          <a:p>
            <a:pPr lvl="1"/>
            <a:r>
              <a:rPr lang="en-US" dirty="0"/>
              <a:t>Community Server, Enterprise, Cluster CGE</a:t>
            </a:r>
            <a:endParaRPr lang="bg-BG" dirty="0"/>
          </a:p>
          <a:p>
            <a:r>
              <a:rPr lang="en-US" b="1" noProof="1">
                <a:solidFill>
                  <a:schemeClr val="tx2">
                    <a:lumMod val="75000"/>
                  </a:schemeClr>
                </a:solidFill>
              </a:rPr>
              <a:t>MariaDB</a:t>
            </a:r>
          </a:p>
          <a:p>
            <a:pPr lvl="1"/>
            <a:r>
              <a:rPr lang="en-US" dirty="0"/>
              <a:t>Community-driven fork of the MySQL server</a:t>
            </a:r>
          </a:p>
          <a:p>
            <a:pPr lvl="1"/>
            <a:endParaRPr lang="en-US" dirty="0"/>
          </a:p>
        </p:txBody>
      </p:sp>
      <p:sp>
        <p:nvSpPr>
          <p:cNvPr id="2" name="Title 1"/>
          <p:cNvSpPr>
            <a:spLocks noGrp="1"/>
          </p:cNvSpPr>
          <p:nvPr>
            <p:ph type="title"/>
          </p:nvPr>
        </p:nvSpPr>
        <p:spPr/>
        <p:txBody>
          <a:bodyPr/>
          <a:lstStyle/>
          <a:p>
            <a:r>
              <a:rPr lang="en-US" dirty="0"/>
              <a:t>What </a:t>
            </a:r>
            <a:r>
              <a:rPr lang="en-US"/>
              <a:t>is MySQL?</a:t>
            </a:r>
            <a:endParaRPr lang="bg-BG"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41967">
            <a:off x="8857538" y="1193211"/>
            <a:ext cx="2819306" cy="1680995"/>
          </a:xfrm>
          <a:prstGeom prst="roundRect">
            <a:avLst>
              <a:gd name="adj" fmla="val 2538"/>
            </a:avLst>
          </a:prstGeom>
          <a:noFill/>
          <a:ln>
            <a:noFill/>
          </a:ln>
          <a:effectLst>
            <a:outerShdw blurRad="50800" dist="38100" dir="2700000" algn="tl" rotWithShape="0">
              <a:prstClr val="black">
                <a:alpha val="40000"/>
              </a:prstClr>
            </a:outerShdw>
          </a:effectLst>
          <a:scene3d>
            <a:camera prst="perspectiveHeroicExtremeRightFacing">
              <a:rot lat="425556" lon="20438262" rev="295136"/>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3"/>
          <a:stretch>
            <a:fillRect/>
          </a:stretch>
        </p:blipFill>
        <p:spPr>
          <a:xfrm>
            <a:off x="8819842" y="3229584"/>
            <a:ext cx="2659519" cy="1390788"/>
          </a:xfrm>
          <a:prstGeom prst="roundRect">
            <a:avLst>
              <a:gd name="adj" fmla="val 6417"/>
            </a:avLst>
          </a:prstGeom>
          <a:noFill/>
          <a:ln>
            <a:noFill/>
          </a:ln>
          <a:effectLst>
            <a:outerShdw blurRad="50800" dist="38100" dir="2700000" algn="tl" rotWithShape="0">
              <a:prstClr val="black">
                <a:alpha val="40000"/>
              </a:prstClr>
            </a:outerShdw>
          </a:effectLst>
          <a:scene3d>
            <a:camera prst="perspectiveHeroicExtremeLeftFacing">
              <a:rot lat="150460" lon="1485593" rev="21345103"/>
            </a:camera>
            <a:lightRig rig="threePt" dir="t"/>
          </a:scene3d>
        </p:spPr>
      </p:pic>
      <p:pic>
        <p:nvPicPr>
          <p:cNvPr id="10" name="Picture 9"/>
          <p:cNvPicPr>
            <a:picLocks noChangeAspect="1"/>
          </p:cNvPicPr>
          <p:nvPr/>
        </p:nvPicPr>
        <p:blipFill>
          <a:blip r:embed="rId4"/>
          <a:stretch>
            <a:fillRect/>
          </a:stretch>
        </p:blipFill>
        <p:spPr>
          <a:xfrm>
            <a:off x="9035640" y="4953000"/>
            <a:ext cx="2409806" cy="1429412"/>
          </a:xfrm>
          <a:prstGeom prst="roundRect">
            <a:avLst>
              <a:gd name="adj" fmla="val 4009"/>
            </a:avLst>
          </a:prstGeom>
          <a:noFill/>
          <a:ln>
            <a:noFill/>
          </a:ln>
          <a:effectLst>
            <a:outerShdw blurRad="50800" dist="38100" dir="2700000" algn="tl" rotWithShape="0">
              <a:prstClr val="black">
                <a:alpha val="40000"/>
              </a:prstClr>
            </a:outerShdw>
          </a:effectLst>
          <a:scene3d>
            <a:camera prst="perspectiveHeroicExtremeRightFacing">
              <a:rot lat="21129962" lon="20334870" rev="386"/>
            </a:camera>
            <a:lightRig rig="threePt" dir="t"/>
          </a:scene3d>
        </p:spPr>
      </p:pic>
    </p:spTree>
    <p:extLst>
      <p:ext uri="{BB962C8B-B14F-4D97-AF65-F5344CB8AC3E}">
        <p14:creationId xmlns:p14="http://schemas.microsoft.com/office/powerpoint/2010/main" val="35760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3" name="Content Placeholder 2"/>
          <p:cNvSpPr>
            <a:spLocks noGrp="1"/>
          </p:cNvSpPr>
          <p:nvPr>
            <p:ph idx="1"/>
          </p:nvPr>
        </p:nvSpPr>
        <p:spPr/>
        <p:txBody>
          <a:bodyPr>
            <a:normAutofit/>
          </a:bodyPr>
          <a:lstStyle/>
          <a:p>
            <a:pPr marL="0" indent="0">
              <a:buNone/>
            </a:pPr>
            <a:r>
              <a:rPr lang="en-US" sz="3200" b="1" dirty="0"/>
              <a:t> </a:t>
            </a:r>
            <a:r>
              <a:rPr lang="en-US" sz="3200" b="1" dirty="0" smtClean="0"/>
              <a:t>  MySQL</a:t>
            </a:r>
          </a:p>
          <a:p>
            <a:r>
              <a:rPr lang="en-US" sz="2000" dirty="0" err="1" smtClean="0"/>
              <a:t>sudo</a:t>
            </a:r>
            <a:r>
              <a:rPr lang="en-US" sz="2000" dirty="0" smtClean="0"/>
              <a:t> </a:t>
            </a:r>
            <a:r>
              <a:rPr lang="en-US" sz="2000" dirty="0"/>
              <a:t>apt-get update </a:t>
            </a:r>
          </a:p>
          <a:p>
            <a:r>
              <a:rPr lang="en-US" sz="2000" dirty="0" err="1"/>
              <a:t>sudo</a:t>
            </a:r>
            <a:r>
              <a:rPr lang="en-US" sz="2000" dirty="0"/>
              <a:t> apt-get install </a:t>
            </a:r>
            <a:r>
              <a:rPr lang="en-US" sz="2000" dirty="0" err="1"/>
              <a:t>mysql</a:t>
            </a:r>
            <a:r>
              <a:rPr lang="en-US" sz="2000" dirty="0"/>
              <a:t>-server </a:t>
            </a:r>
          </a:p>
          <a:p>
            <a:r>
              <a:rPr lang="en-US" sz="2000" dirty="0" err="1"/>
              <a:t>sudo</a:t>
            </a:r>
            <a:r>
              <a:rPr lang="en-US" sz="2000" dirty="0"/>
              <a:t> </a:t>
            </a:r>
            <a:r>
              <a:rPr lang="en-US" sz="2000" dirty="0" err="1"/>
              <a:t>mysql_secure_installation</a:t>
            </a:r>
            <a:r>
              <a:rPr lang="en-US" sz="2000" dirty="0"/>
              <a:t> </a:t>
            </a:r>
          </a:p>
          <a:p>
            <a:r>
              <a:rPr lang="en-US" sz="2000" dirty="0" err="1"/>
              <a:t>sudo</a:t>
            </a:r>
            <a:r>
              <a:rPr lang="en-US" sz="2000" dirty="0"/>
              <a:t> </a:t>
            </a:r>
            <a:r>
              <a:rPr lang="en-US" sz="2000" dirty="0" err="1" smtClean="0"/>
              <a:t>mysql_install_db</a:t>
            </a:r>
            <a:endParaRPr lang="en-US" sz="2000" dirty="0" smtClean="0"/>
          </a:p>
          <a:p>
            <a:pPr lvl="1"/>
            <a:r>
              <a:rPr lang="en-US" sz="1000" dirty="0" smtClean="0">
                <a:hlinkClick r:id="rId2"/>
              </a:rPr>
              <a:t>https</a:t>
            </a:r>
            <a:r>
              <a:rPr lang="en-US" sz="1000" dirty="0">
                <a:hlinkClick r:id="rId2"/>
              </a:rPr>
              <a:t>://</a:t>
            </a:r>
            <a:r>
              <a:rPr lang="en-US" sz="1000" dirty="0" smtClean="0">
                <a:hlinkClick r:id="rId2"/>
              </a:rPr>
              <a:t>www.digitalocean.com/community/tutorials/how-to-install-mysql-on-ubuntu-14-04</a:t>
            </a:r>
            <a:endParaRPr lang="en-US" sz="1000" dirty="0" smtClean="0"/>
          </a:p>
          <a:p>
            <a:pPr lvl="1"/>
            <a:endParaRPr lang="en-US" sz="1000" dirty="0"/>
          </a:p>
          <a:p>
            <a:pPr marL="377887" lvl="1" indent="0">
              <a:buNone/>
            </a:pPr>
            <a:endParaRPr lang="en-US" sz="1000" dirty="0" smtClean="0"/>
          </a:p>
          <a:p>
            <a:pPr marL="377887" lvl="1" indent="0">
              <a:buNone/>
            </a:pPr>
            <a:r>
              <a:rPr lang="en-US" b="1" dirty="0" err="1" smtClean="0"/>
              <a:t>PHPMyAdmin</a:t>
            </a:r>
            <a:endParaRPr lang="en-US" b="1" dirty="0"/>
          </a:p>
          <a:p>
            <a:pPr marL="304747" lvl="1" indent="-304747">
              <a:buClr>
                <a:srgbClr val="F2B254"/>
              </a:buClr>
              <a:buSzPct val="100000"/>
            </a:pPr>
            <a:r>
              <a:rPr lang="en-US" sz="2000" dirty="0" err="1"/>
              <a:t>sudo</a:t>
            </a:r>
            <a:r>
              <a:rPr lang="en-US" sz="2000" dirty="0"/>
              <a:t> apt-get update</a:t>
            </a:r>
          </a:p>
          <a:p>
            <a:pPr marL="304747" lvl="1" indent="-304747">
              <a:buClr>
                <a:srgbClr val="F2B254"/>
              </a:buClr>
              <a:buSzPct val="100000"/>
            </a:pPr>
            <a:r>
              <a:rPr lang="en-US" sz="2000" dirty="0" err="1"/>
              <a:t>sudo</a:t>
            </a:r>
            <a:r>
              <a:rPr lang="en-US" sz="2000" dirty="0"/>
              <a:t> apt-get install </a:t>
            </a:r>
            <a:r>
              <a:rPr lang="en-US" sz="2000" dirty="0" err="1" smtClean="0"/>
              <a:t>phpmyadmin</a:t>
            </a:r>
            <a:endParaRPr lang="en-US" sz="2000" dirty="0" smtClean="0"/>
          </a:p>
          <a:p>
            <a:pPr lvl="1"/>
            <a:r>
              <a:rPr lang="en-US" sz="1000" u="sng" dirty="0">
                <a:solidFill>
                  <a:schemeClr val="tx2">
                    <a:lumMod val="90000"/>
                  </a:schemeClr>
                </a:solidFill>
              </a:rPr>
              <a:t>https://www.digitalocean.com/community/tutorials/how-to-install-and-secure-phpmyadmin-on-ubuntu-14-04</a:t>
            </a:r>
          </a:p>
          <a:p>
            <a:pPr lvl="1"/>
            <a:endParaRPr lang="en-US" dirty="0" smtClean="0"/>
          </a:p>
          <a:p>
            <a:pPr lvl="1"/>
            <a:endParaRPr lang="en-US" dirty="0"/>
          </a:p>
          <a:p>
            <a:pPr lvl="1"/>
            <a:endParaRPr lang="en-US" dirty="0"/>
          </a:p>
        </p:txBody>
      </p:sp>
      <p:sp>
        <p:nvSpPr>
          <p:cNvPr id="2" name="Title 1"/>
          <p:cNvSpPr>
            <a:spLocks noGrp="1"/>
          </p:cNvSpPr>
          <p:nvPr>
            <p:ph type="title"/>
          </p:nvPr>
        </p:nvSpPr>
        <p:spPr/>
        <p:txBody>
          <a:bodyPr/>
          <a:lstStyle/>
          <a:p>
            <a:r>
              <a:rPr lang="en-US" dirty="0" smtClean="0"/>
              <a:t>MySQL Installation – Linux (Ubuntu)</a:t>
            </a:r>
            <a:endParaRPr lang="bg-BG" dirty="0"/>
          </a:p>
        </p:txBody>
      </p:sp>
    </p:spTree>
    <p:extLst>
      <p:ext uri="{BB962C8B-B14F-4D97-AF65-F5344CB8AC3E}">
        <p14:creationId xmlns:p14="http://schemas.microsoft.com/office/powerpoint/2010/main" val="4060400659"/>
      </p:ext>
    </p:extLst>
  </p:cSld>
  <p:clrMapOvr>
    <a:masterClrMapping/>
  </p:clrMapOvr>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1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Template>
  <TotalTime>0</TotalTime>
  <Words>1381</Words>
  <Application>Microsoft Office PowerPoint</Application>
  <PresentationFormat>Custom</PresentationFormat>
  <Paragraphs>262</Paragraphs>
  <Slides>37</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Consolas</vt:lpstr>
      <vt:lpstr>Wingdings</vt:lpstr>
      <vt:lpstr>Wingdings 2</vt:lpstr>
      <vt:lpstr>SoftUni 16x9</vt:lpstr>
      <vt:lpstr>1_SoftUni 16x9</vt:lpstr>
      <vt:lpstr>Relational Databases</vt:lpstr>
      <vt:lpstr>Table of Contents</vt:lpstr>
      <vt:lpstr>Databases Overview</vt:lpstr>
      <vt:lpstr>NoSQL Database Types</vt:lpstr>
      <vt:lpstr>Relational Databases</vt:lpstr>
      <vt:lpstr>NoSQL vs. SQL</vt:lpstr>
      <vt:lpstr>MySQL – Overview</vt:lpstr>
      <vt:lpstr>What is MySQL?</vt:lpstr>
      <vt:lpstr>MySQL Installation – Linux (Ubuntu)</vt:lpstr>
      <vt:lpstr>MySQL Installation – Windows</vt:lpstr>
      <vt:lpstr>phpMyAdmin – Web Based MySQL Admin</vt:lpstr>
      <vt:lpstr>MySQL Console Client</vt:lpstr>
      <vt:lpstr>MySQL Workbench – Free Desktop Admin</vt:lpstr>
      <vt:lpstr>Databases and Tables</vt:lpstr>
      <vt:lpstr>Relationships</vt:lpstr>
      <vt:lpstr>Database Schema</vt:lpstr>
      <vt:lpstr>Create a Database in MySQL</vt:lpstr>
      <vt:lpstr>Create a Table in MySQL Database</vt:lpstr>
      <vt:lpstr>Insert Data Rows in a Table</vt:lpstr>
      <vt:lpstr>Create Related Table (with Relationship)</vt:lpstr>
      <vt:lpstr>Create Foreign Key Relationship</vt:lpstr>
      <vt:lpstr>Insert Related Rows in the Second Table</vt:lpstr>
      <vt:lpstr>Blog Database in MySQL – DB Diagram</vt:lpstr>
      <vt:lpstr>Backup Database as SQL Script</vt:lpstr>
      <vt:lpstr>Restore Database from SQL Script</vt:lpstr>
      <vt:lpstr>Creating Tables in MySQL</vt:lpstr>
      <vt:lpstr>SQL – Introduction</vt:lpstr>
      <vt:lpstr>SQL Language</vt:lpstr>
      <vt:lpstr>SQL: SELECT, WHERE, ORDER BY</vt:lpstr>
      <vt:lpstr>SQL: Join Tables</vt:lpstr>
      <vt:lpstr>SQL: INSERT</vt:lpstr>
      <vt:lpstr>SQL: UPDATE</vt:lpstr>
      <vt:lpstr>SQL: DELETE</vt:lpstr>
      <vt:lpstr>SQL Commands</vt:lpstr>
      <vt:lpstr>Summary</vt:lpstr>
      <vt:lpstr>PowerPoint Presentation</vt:lpstr>
      <vt:lpstr>Free Trainings @ Software University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MySQL for PHP Developers</dc:title>
  <dc:subject>PHP and MySQL Course</dc:subject>
  <dc:creator/>
  <cp:keywords>MySQL, SQL, database, table, SELECT, INSERT, UPDATE, DELETE, PHP, mysqli, statement, prepared statement</cp:keywords>
  <dc:description>https://softuni.bg/courses/software-technologies</dc:description>
  <cp:lastModifiedBy/>
  <cp:revision>1</cp:revision>
  <dcterms:created xsi:type="dcterms:W3CDTF">2014-01-02T17:00:34Z</dcterms:created>
  <dcterms:modified xsi:type="dcterms:W3CDTF">2016-10-16T10:37:40Z</dcterms:modified>
  <cp:category>PHP, MySQL, Web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